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0.xml" ContentType="application/vnd.openxmlformats-officedocument.presentationml.notesSlide+xml"/>
  <Override PartName="/ppt/tags/tag46.xml" ContentType="application/vnd.openxmlformats-officedocument.presentationml.tags+xml"/>
  <Override PartName="/ppt/notesSlides/notesSlide41.xml" ContentType="application/vnd.openxmlformats-officedocument.presentationml.notesSlide+xml"/>
  <Override PartName="/ppt/tags/tag47.xml" ContentType="application/vnd.openxmlformats-officedocument.presentationml.tags+xml"/>
  <Override PartName="/ppt/notesSlides/notesSlide42.xml" ContentType="application/vnd.openxmlformats-officedocument.presentationml.notesSlide+xml"/>
  <Override PartName="/ppt/tags/tag4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8.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5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60.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61.xml" ContentType="application/vnd.openxmlformats-officedocument.presentationml.tags+xml"/>
  <Override PartName="/ppt/notesSlides/notesSlide7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8"/>
  </p:notesMasterIdLst>
  <p:handoutMasterIdLst>
    <p:handoutMasterId r:id="rId99"/>
  </p:handoutMasterIdLst>
  <p:sldIdLst>
    <p:sldId id="256" r:id="rId2"/>
    <p:sldId id="3518" r:id="rId3"/>
    <p:sldId id="2484" r:id="rId4"/>
    <p:sldId id="2485" r:id="rId5"/>
    <p:sldId id="2548" r:id="rId6"/>
    <p:sldId id="2886" r:id="rId7"/>
    <p:sldId id="2887" r:id="rId8"/>
    <p:sldId id="2888" r:id="rId9"/>
    <p:sldId id="2889" r:id="rId10"/>
    <p:sldId id="2890" r:id="rId11"/>
    <p:sldId id="2891" r:id="rId12"/>
    <p:sldId id="2892" r:id="rId13"/>
    <p:sldId id="2893" r:id="rId14"/>
    <p:sldId id="2894" r:id="rId15"/>
    <p:sldId id="2895" r:id="rId16"/>
    <p:sldId id="2896" r:id="rId17"/>
    <p:sldId id="2897" r:id="rId18"/>
    <p:sldId id="2898" r:id="rId19"/>
    <p:sldId id="2899" r:id="rId20"/>
    <p:sldId id="8027" r:id="rId21"/>
    <p:sldId id="2900" r:id="rId22"/>
    <p:sldId id="2901" r:id="rId23"/>
    <p:sldId id="2902" r:id="rId24"/>
    <p:sldId id="2903" r:id="rId25"/>
    <p:sldId id="2975" r:id="rId26"/>
    <p:sldId id="2904" r:id="rId27"/>
    <p:sldId id="2905" r:id="rId28"/>
    <p:sldId id="2906" r:id="rId29"/>
    <p:sldId id="2907" r:id="rId30"/>
    <p:sldId id="2908" r:id="rId31"/>
    <p:sldId id="2909" r:id="rId32"/>
    <p:sldId id="2910" r:id="rId33"/>
    <p:sldId id="2911" r:id="rId34"/>
    <p:sldId id="2912" r:id="rId35"/>
    <p:sldId id="2913" r:id="rId36"/>
    <p:sldId id="2914" r:id="rId37"/>
    <p:sldId id="2915" r:id="rId38"/>
    <p:sldId id="2920" r:id="rId39"/>
    <p:sldId id="2921" r:id="rId40"/>
    <p:sldId id="2922" r:id="rId41"/>
    <p:sldId id="2924" r:id="rId42"/>
    <p:sldId id="2925" r:id="rId43"/>
    <p:sldId id="2923" r:id="rId44"/>
    <p:sldId id="2926" r:id="rId45"/>
    <p:sldId id="2927" r:id="rId46"/>
    <p:sldId id="2928" r:id="rId47"/>
    <p:sldId id="8029" r:id="rId48"/>
    <p:sldId id="2929" r:id="rId49"/>
    <p:sldId id="2930" r:id="rId50"/>
    <p:sldId id="2931" r:id="rId51"/>
    <p:sldId id="2549" r:id="rId52"/>
    <p:sldId id="8928" r:id="rId53"/>
    <p:sldId id="8929" r:id="rId54"/>
    <p:sldId id="8930" r:id="rId55"/>
    <p:sldId id="8931" r:id="rId56"/>
    <p:sldId id="8932" r:id="rId57"/>
    <p:sldId id="8933" r:id="rId58"/>
    <p:sldId id="8855" r:id="rId59"/>
    <p:sldId id="8856" r:id="rId60"/>
    <p:sldId id="8857" r:id="rId61"/>
    <p:sldId id="8858" r:id="rId62"/>
    <p:sldId id="8859" r:id="rId63"/>
    <p:sldId id="8860" r:id="rId64"/>
    <p:sldId id="8861" r:id="rId65"/>
    <p:sldId id="8866" r:id="rId66"/>
    <p:sldId id="8867" r:id="rId67"/>
    <p:sldId id="8868" r:id="rId68"/>
    <p:sldId id="8869" r:id="rId69"/>
    <p:sldId id="8870" r:id="rId70"/>
    <p:sldId id="8871" r:id="rId71"/>
    <p:sldId id="8872" r:id="rId72"/>
    <p:sldId id="8873" r:id="rId73"/>
    <p:sldId id="8874" r:id="rId74"/>
    <p:sldId id="8875" r:id="rId75"/>
    <p:sldId id="2942" r:id="rId76"/>
    <p:sldId id="8876" r:id="rId77"/>
    <p:sldId id="8877" r:id="rId78"/>
    <p:sldId id="8878" r:id="rId79"/>
    <p:sldId id="8879" r:id="rId80"/>
    <p:sldId id="8880" r:id="rId81"/>
    <p:sldId id="8881" r:id="rId82"/>
    <p:sldId id="8882" r:id="rId83"/>
    <p:sldId id="8883" r:id="rId84"/>
    <p:sldId id="8884" r:id="rId85"/>
    <p:sldId id="8885" r:id="rId86"/>
    <p:sldId id="8886" r:id="rId87"/>
    <p:sldId id="8887" r:id="rId88"/>
    <p:sldId id="2962" r:id="rId89"/>
    <p:sldId id="2536" r:id="rId90"/>
    <p:sldId id="3035" r:id="rId91"/>
    <p:sldId id="3036" r:id="rId92"/>
    <p:sldId id="3037" r:id="rId93"/>
    <p:sldId id="3038" r:id="rId94"/>
    <p:sldId id="3041" r:id="rId95"/>
    <p:sldId id="2543" r:id="rId96"/>
    <p:sldId id="3205"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D3A"/>
    <a:srgbClr val="ED7D30"/>
    <a:srgbClr val="ED7D31"/>
    <a:srgbClr val="5A9AD7"/>
    <a:srgbClr val="8C914A"/>
    <a:srgbClr val="2FACB2"/>
    <a:srgbClr val="2A9CA2"/>
    <a:srgbClr val="258A8F"/>
    <a:srgbClr val="2283CD"/>
    <a:srgbClr val="18B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686" autoAdjust="0"/>
    <p:restoredTop sz="94660"/>
  </p:normalViewPr>
  <p:slideViewPr>
    <p:cSldViewPr snapToGrid="0">
      <p:cViewPr varScale="1">
        <p:scale>
          <a:sx n="72" d="100"/>
          <a:sy n="72" d="100"/>
        </p:scale>
        <p:origin x="69" y="516"/>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86572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182507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9801" name="副标题 2"/>
          <p:cNvSpPr>
            <a:spLocks noGrp="1"/>
          </p:cNvSpPr>
          <p:nvPr userDrawn="1">
            <p:ph type="subTitle" idx="1"/>
          </p:nvPr>
        </p:nvSpPr>
        <p:spPr>
          <a:xfrm>
            <a:off x="1667401" y="2554408"/>
            <a:ext cx="5045074" cy="673902"/>
          </a:xfrm>
        </p:spPr>
        <p:txBody>
          <a:bodyPr anchor="ctr">
            <a:normAutofit/>
          </a:bodyPr>
          <a:lstStyle>
            <a:lvl1pPr marL="0" marR="0" indent="0" algn="l" defTabSz="913765" rtl="0" eaLnBrk="1" fontAlgn="auto" latinLnBrk="0" hangingPunct="1">
              <a:lnSpc>
                <a:spcPct val="90000"/>
              </a:lnSpc>
              <a:spcBef>
                <a:spcPts val="1000"/>
              </a:spcBef>
              <a:spcAft>
                <a:spcPts val="0"/>
              </a:spcAft>
              <a:buClrTx/>
              <a:buSzTx/>
              <a:buFont typeface="Arial" panose="020B0604020202020204" pitchFamily="34" charset="0"/>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3765"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Click to edit Master subtitle style</a:t>
            </a:r>
          </a:p>
          <a:p>
            <a:endParaRPr lang="zh-CN" altLang="en-US" dirty="0"/>
          </a:p>
        </p:txBody>
      </p:sp>
      <p:sp>
        <p:nvSpPr>
          <p:cNvPr id="9802" name="标题 1"/>
          <p:cNvSpPr>
            <a:spLocks noGrp="1"/>
          </p:cNvSpPr>
          <p:nvPr userDrawn="1">
            <p:ph type="ctrTitle"/>
          </p:nvPr>
        </p:nvSpPr>
        <p:spPr>
          <a:xfrm>
            <a:off x="1667400" y="1188511"/>
            <a:ext cx="5045075" cy="1350372"/>
          </a:xfrm>
        </p:spPr>
        <p:txBody>
          <a:bodyPr anchor="ctr">
            <a:normAutofit/>
          </a:bodyPr>
          <a:lstStyle>
            <a:lvl1pPr algn="l">
              <a:defRPr sz="4000">
                <a:solidFill>
                  <a:schemeClr val="bg1"/>
                </a:solidFill>
              </a:defRPr>
            </a:lvl1pPr>
          </a:lstStyle>
          <a:p>
            <a:r>
              <a:rPr lang="en-US" altLang="zh-CN"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667400" y="3360127"/>
            <a:ext cx="5045073" cy="248371"/>
          </a:xfrm>
        </p:spPr>
        <p:txBody>
          <a:bodyPr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667400" y="3624023"/>
            <a:ext cx="5045073" cy="248371"/>
          </a:xfrm>
        </p:spPr>
        <p:txBody>
          <a:bodyPr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grpSp>
        <p:nvGrpSpPr>
          <p:cNvPr id="1039" name="组合 1038"/>
          <p:cNvGrpSpPr/>
          <p:nvPr userDrawn="1"/>
        </p:nvGrpSpPr>
        <p:grpSpPr>
          <a:xfrm>
            <a:off x="10033000" y="191058"/>
            <a:ext cx="1948996" cy="2691284"/>
            <a:chOff x="8470446" y="2515552"/>
            <a:chExt cx="476250" cy="657633"/>
          </a:xfrm>
        </p:grpSpPr>
        <p:pic>
          <p:nvPicPr>
            <p:cNvPr id="1037" name="图形 1036"/>
            <p:cNvPicPr>
              <a:picLocks noChangeAspect="1"/>
            </p:cNvPicPr>
            <p:nvPr userDrawn="1"/>
          </p:nvPicPr>
          <p:blipFill>
            <a:blip r:embed="rId2"/>
            <a:stretch>
              <a:fillRect/>
            </a:stretch>
          </p:blipFill>
          <p:spPr>
            <a:xfrm>
              <a:off x="8470446" y="2639785"/>
              <a:ext cx="476250" cy="533400"/>
            </a:xfrm>
            <a:prstGeom prst="rect">
              <a:avLst/>
            </a:prstGeom>
          </p:spPr>
        </p:pic>
        <p:pic>
          <p:nvPicPr>
            <p:cNvPr id="1038" name="图形 103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82" name="组合 81"/>
          <p:cNvGrpSpPr/>
          <p:nvPr userDrawn="1"/>
        </p:nvGrpSpPr>
        <p:grpSpPr>
          <a:xfrm>
            <a:off x="8077200" y="399384"/>
            <a:ext cx="1549400" cy="2139499"/>
            <a:chOff x="8470446" y="2515552"/>
            <a:chExt cx="476250" cy="657633"/>
          </a:xfrm>
        </p:grpSpPr>
        <p:pic>
          <p:nvPicPr>
            <p:cNvPr id="83" name="图形 82"/>
            <p:cNvPicPr>
              <a:picLocks noChangeAspect="1"/>
            </p:cNvPicPr>
            <p:nvPr userDrawn="1"/>
          </p:nvPicPr>
          <p:blipFill>
            <a:blip r:embed="rId2"/>
            <a:stretch>
              <a:fillRect/>
            </a:stretch>
          </p:blipFill>
          <p:spPr>
            <a:xfrm>
              <a:off x="8470446" y="2639785"/>
              <a:ext cx="476250" cy="533400"/>
            </a:xfrm>
            <a:prstGeom prst="rect">
              <a:avLst/>
            </a:prstGeom>
          </p:spPr>
        </p:pic>
        <p:pic>
          <p:nvPicPr>
            <p:cNvPr id="84" name="图形 8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91" name="组合 90"/>
          <p:cNvGrpSpPr/>
          <p:nvPr userDrawn="1"/>
        </p:nvGrpSpPr>
        <p:grpSpPr>
          <a:xfrm>
            <a:off x="9258300" y="1443291"/>
            <a:ext cx="800100" cy="1104823"/>
            <a:chOff x="8470446" y="2515552"/>
            <a:chExt cx="476250" cy="657633"/>
          </a:xfrm>
        </p:grpSpPr>
        <p:pic>
          <p:nvPicPr>
            <p:cNvPr id="92" name="图形 91"/>
            <p:cNvPicPr>
              <a:picLocks noChangeAspect="1"/>
            </p:cNvPicPr>
            <p:nvPr userDrawn="1"/>
          </p:nvPicPr>
          <p:blipFill>
            <a:blip r:embed="rId2"/>
            <a:stretch>
              <a:fillRect/>
            </a:stretch>
          </p:blipFill>
          <p:spPr>
            <a:xfrm>
              <a:off x="8470446" y="2639785"/>
              <a:ext cx="476250" cy="533400"/>
            </a:xfrm>
            <a:prstGeom prst="rect">
              <a:avLst/>
            </a:prstGeom>
          </p:spPr>
        </p:pic>
        <p:pic>
          <p:nvPicPr>
            <p:cNvPr id="93" name="图形 9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97" name="组合 96"/>
          <p:cNvGrpSpPr/>
          <p:nvPr userDrawn="1"/>
        </p:nvGrpSpPr>
        <p:grpSpPr>
          <a:xfrm>
            <a:off x="2362200" y="3839465"/>
            <a:ext cx="1948996" cy="2691284"/>
            <a:chOff x="8470446" y="2515552"/>
            <a:chExt cx="476250" cy="657633"/>
          </a:xfrm>
        </p:grpSpPr>
        <p:pic>
          <p:nvPicPr>
            <p:cNvPr id="98" name="图形 97"/>
            <p:cNvPicPr>
              <a:picLocks noChangeAspect="1"/>
            </p:cNvPicPr>
            <p:nvPr userDrawn="1"/>
          </p:nvPicPr>
          <p:blipFill>
            <a:blip r:embed="rId2"/>
            <a:stretch>
              <a:fillRect/>
            </a:stretch>
          </p:blipFill>
          <p:spPr>
            <a:xfrm>
              <a:off x="8470446" y="2639785"/>
              <a:ext cx="476250" cy="533400"/>
            </a:xfrm>
            <a:prstGeom prst="rect">
              <a:avLst/>
            </a:prstGeom>
          </p:spPr>
        </p:pic>
        <p:pic>
          <p:nvPicPr>
            <p:cNvPr id="99" name="图形 9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100" name="组合 99"/>
          <p:cNvGrpSpPr/>
          <p:nvPr userDrawn="1"/>
        </p:nvGrpSpPr>
        <p:grpSpPr>
          <a:xfrm>
            <a:off x="827314" y="4587872"/>
            <a:ext cx="1549400" cy="2139499"/>
            <a:chOff x="8470446" y="2515552"/>
            <a:chExt cx="476250" cy="657633"/>
          </a:xfrm>
        </p:grpSpPr>
        <p:pic>
          <p:nvPicPr>
            <p:cNvPr id="101" name="图形 100"/>
            <p:cNvPicPr>
              <a:picLocks noChangeAspect="1"/>
            </p:cNvPicPr>
            <p:nvPr userDrawn="1"/>
          </p:nvPicPr>
          <p:blipFill>
            <a:blip r:embed="rId2"/>
            <a:stretch>
              <a:fillRect/>
            </a:stretch>
          </p:blipFill>
          <p:spPr>
            <a:xfrm>
              <a:off x="8470446" y="2639785"/>
              <a:ext cx="476250" cy="533400"/>
            </a:xfrm>
            <a:prstGeom prst="rect">
              <a:avLst/>
            </a:prstGeom>
          </p:spPr>
        </p:pic>
        <p:pic>
          <p:nvPicPr>
            <p:cNvPr id="102" name="图形 10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103" name="组合 102"/>
          <p:cNvGrpSpPr/>
          <p:nvPr userDrawn="1"/>
        </p:nvGrpSpPr>
        <p:grpSpPr>
          <a:xfrm>
            <a:off x="3619500" y="5172205"/>
            <a:ext cx="800100" cy="1104823"/>
            <a:chOff x="8470446" y="2515552"/>
            <a:chExt cx="476250" cy="657633"/>
          </a:xfrm>
        </p:grpSpPr>
        <p:pic>
          <p:nvPicPr>
            <p:cNvPr id="104" name="图形 103"/>
            <p:cNvPicPr>
              <a:picLocks noChangeAspect="1"/>
            </p:cNvPicPr>
            <p:nvPr userDrawn="1"/>
          </p:nvPicPr>
          <p:blipFill>
            <a:blip r:embed="rId2"/>
            <a:stretch>
              <a:fillRect/>
            </a:stretch>
          </p:blipFill>
          <p:spPr>
            <a:xfrm>
              <a:off x="8470446" y="2639785"/>
              <a:ext cx="476250" cy="533400"/>
            </a:xfrm>
            <a:prstGeom prst="rect">
              <a:avLst/>
            </a:prstGeom>
          </p:spPr>
        </p:pic>
        <p:pic>
          <p:nvPicPr>
            <p:cNvPr id="105" name="图形 10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109" name="组合 108"/>
          <p:cNvGrpSpPr/>
          <p:nvPr userDrawn="1"/>
        </p:nvGrpSpPr>
        <p:grpSpPr>
          <a:xfrm>
            <a:off x="8804275" y="2803630"/>
            <a:ext cx="1948996" cy="2691284"/>
            <a:chOff x="8470446" y="2515552"/>
            <a:chExt cx="476250" cy="657633"/>
          </a:xfrm>
        </p:grpSpPr>
        <p:pic>
          <p:nvPicPr>
            <p:cNvPr id="110" name="图形 109"/>
            <p:cNvPicPr>
              <a:picLocks noChangeAspect="1"/>
            </p:cNvPicPr>
            <p:nvPr userDrawn="1"/>
          </p:nvPicPr>
          <p:blipFill>
            <a:blip r:embed="rId2"/>
            <a:stretch>
              <a:fillRect/>
            </a:stretch>
          </p:blipFill>
          <p:spPr>
            <a:xfrm>
              <a:off x="8470446" y="2639785"/>
              <a:ext cx="476250" cy="533400"/>
            </a:xfrm>
            <a:prstGeom prst="rect">
              <a:avLst/>
            </a:prstGeom>
          </p:spPr>
        </p:pic>
        <p:pic>
          <p:nvPicPr>
            <p:cNvPr id="111" name="图形 11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85" name="组合 84"/>
          <p:cNvGrpSpPr/>
          <p:nvPr userDrawn="1"/>
        </p:nvGrpSpPr>
        <p:grpSpPr>
          <a:xfrm>
            <a:off x="9410700" y="2805268"/>
            <a:ext cx="2413000" cy="3332007"/>
            <a:chOff x="8470446" y="2515552"/>
            <a:chExt cx="476250" cy="657633"/>
          </a:xfrm>
        </p:grpSpPr>
        <p:pic>
          <p:nvPicPr>
            <p:cNvPr id="86" name="图形 85"/>
            <p:cNvPicPr>
              <a:picLocks noChangeAspect="1"/>
            </p:cNvPicPr>
            <p:nvPr userDrawn="1"/>
          </p:nvPicPr>
          <p:blipFill>
            <a:blip r:embed="rId2"/>
            <a:stretch>
              <a:fillRect/>
            </a:stretch>
          </p:blipFill>
          <p:spPr>
            <a:xfrm>
              <a:off x="8470446" y="2639785"/>
              <a:ext cx="476250" cy="533400"/>
            </a:xfrm>
            <a:prstGeom prst="rect">
              <a:avLst/>
            </a:prstGeom>
          </p:spPr>
        </p:pic>
        <p:pic>
          <p:nvPicPr>
            <p:cNvPr id="87" name="图形 8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88" name="组合 87"/>
          <p:cNvGrpSpPr/>
          <p:nvPr userDrawn="1"/>
        </p:nvGrpSpPr>
        <p:grpSpPr>
          <a:xfrm>
            <a:off x="8661400" y="3894391"/>
            <a:ext cx="1854200" cy="2560384"/>
            <a:chOff x="8470446" y="2515552"/>
            <a:chExt cx="476250" cy="657633"/>
          </a:xfrm>
        </p:grpSpPr>
        <p:pic>
          <p:nvPicPr>
            <p:cNvPr id="89" name="图形 88"/>
            <p:cNvPicPr>
              <a:picLocks noChangeAspect="1"/>
            </p:cNvPicPr>
            <p:nvPr userDrawn="1"/>
          </p:nvPicPr>
          <p:blipFill>
            <a:blip r:embed="rId2"/>
            <a:stretch>
              <a:fillRect/>
            </a:stretch>
          </p:blipFill>
          <p:spPr>
            <a:xfrm>
              <a:off x="8470446" y="2639785"/>
              <a:ext cx="476250" cy="533400"/>
            </a:xfrm>
            <a:prstGeom prst="rect">
              <a:avLst/>
            </a:prstGeom>
          </p:spPr>
        </p:pic>
        <p:pic>
          <p:nvPicPr>
            <p:cNvPr id="90" name="图形 8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94" name="组合 93"/>
          <p:cNvGrpSpPr/>
          <p:nvPr userDrawn="1"/>
        </p:nvGrpSpPr>
        <p:grpSpPr>
          <a:xfrm>
            <a:off x="10472738" y="4391326"/>
            <a:ext cx="1541462" cy="2128537"/>
            <a:chOff x="8470446" y="2515552"/>
            <a:chExt cx="476250" cy="657633"/>
          </a:xfrm>
        </p:grpSpPr>
        <p:pic>
          <p:nvPicPr>
            <p:cNvPr id="95" name="图形 94"/>
            <p:cNvPicPr>
              <a:picLocks noChangeAspect="1"/>
            </p:cNvPicPr>
            <p:nvPr userDrawn="1"/>
          </p:nvPicPr>
          <p:blipFill>
            <a:blip r:embed="rId2"/>
            <a:stretch>
              <a:fillRect/>
            </a:stretch>
          </p:blipFill>
          <p:spPr>
            <a:xfrm>
              <a:off x="8470446" y="2639785"/>
              <a:ext cx="476250" cy="533400"/>
            </a:xfrm>
            <a:prstGeom prst="rect">
              <a:avLst/>
            </a:prstGeom>
          </p:spPr>
        </p:pic>
        <p:pic>
          <p:nvPicPr>
            <p:cNvPr id="96" name="图形 9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124" name="组合 123"/>
          <p:cNvGrpSpPr/>
          <p:nvPr userDrawn="1"/>
        </p:nvGrpSpPr>
        <p:grpSpPr>
          <a:xfrm>
            <a:off x="4869081" y="4618776"/>
            <a:ext cx="617320" cy="852430"/>
            <a:chOff x="8470446" y="2515552"/>
            <a:chExt cx="476250" cy="657633"/>
          </a:xfrm>
        </p:grpSpPr>
        <p:pic>
          <p:nvPicPr>
            <p:cNvPr id="125" name="图形 124"/>
            <p:cNvPicPr>
              <a:picLocks noChangeAspect="1"/>
            </p:cNvPicPr>
            <p:nvPr userDrawn="1"/>
          </p:nvPicPr>
          <p:blipFill>
            <a:blip r:embed="rId2"/>
            <a:stretch>
              <a:fillRect/>
            </a:stretch>
          </p:blipFill>
          <p:spPr>
            <a:xfrm>
              <a:off x="8470446" y="2639785"/>
              <a:ext cx="476250" cy="533400"/>
            </a:xfrm>
            <a:prstGeom prst="rect">
              <a:avLst/>
            </a:prstGeom>
          </p:spPr>
        </p:pic>
        <p:pic>
          <p:nvPicPr>
            <p:cNvPr id="126" name="图形 12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127" name="组合 126"/>
          <p:cNvGrpSpPr/>
          <p:nvPr userDrawn="1"/>
        </p:nvGrpSpPr>
        <p:grpSpPr>
          <a:xfrm>
            <a:off x="5983305" y="5191967"/>
            <a:ext cx="1085152" cy="1498439"/>
            <a:chOff x="8470446" y="2515552"/>
            <a:chExt cx="476250" cy="657633"/>
          </a:xfrm>
        </p:grpSpPr>
        <p:pic>
          <p:nvPicPr>
            <p:cNvPr id="128" name="图形 127"/>
            <p:cNvPicPr>
              <a:picLocks noChangeAspect="1"/>
            </p:cNvPicPr>
            <p:nvPr userDrawn="1"/>
          </p:nvPicPr>
          <p:blipFill>
            <a:blip r:embed="rId2"/>
            <a:stretch>
              <a:fillRect/>
            </a:stretch>
          </p:blipFill>
          <p:spPr>
            <a:xfrm>
              <a:off x="8470446" y="2639785"/>
              <a:ext cx="476250" cy="533400"/>
            </a:xfrm>
            <a:prstGeom prst="rect">
              <a:avLst/>
            </a:prstGeom>
          </p:spPr>
        </p:pic>
        <p:pic>
          <p:nvPicPr>
            <p:cNvPr id="129" name="图形 128"/>
            <p:cNvPicPr>
              <a:picLocks noChangeAspect="1"/>
            </p:cNvPicPr>
            <p:nvPr userDrawn="1"/>
          </p:nvPicPr>
          <p:blipFill>
            <a:blip r:embed="rId3"/>
            <a:stretch>
              <a:fillRect/>
            </a:stretch>
          </p:blipFill>
          <p:spPr>
            <a:xfrm>
              <a:off x="8556307" y="2515552"/>
              <a:ext cx="352425" cy="409575"/>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2477677" y="2365311"/>
            <a:ext cx="1399592" cy="1399592"/>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6935" b="1" dirty="0">
              <a:solidFill>
                <a:schemeClr val="bg1"/>
              </a:solidFill>
            </a:endParaRPr>
          </a:p>
        </p:txBody>
      </p:sp>
      <p:sp>
        <p:nvSpPr>
          <p:cNvPr id="7" name="文本占位符 6"/>
          <p:cNvSpPr>
            <a:spLocks noGrp="1"/>
          </p:cNvSpPr>
          <p:nvPr>
            <p:ph type="body" sz="quarter" idx="10" hasCustomPrompt="1"/>
          </p:nvPr>
        </p:nvSpPr>
        <p:spPr>
          <a:xfrm>
            <a:off x="4056178" y="2365311"/>
            <a:ext cx="6262103" cy="750888"/>
          </a:xfrm>
          <a:prstGeom prst="rect">
            <a:avLst/>
          </a:prstGeom>
        </p:spPr>
        <p:txBody>
          <a:bodyPr/>
          <a:lstStyle>
            <a:lvl1pPr marL="0" marR="0" indent="0" algn="l" defTabSz="608965" rtl="0" eaLnBrk="1" fontAlgn="auto" latinLnBrk="0" hangingPunct="1">
              <a:lnSpc>
                <a:spcPct val="100000"/>
              </a:lnSpc>
              <a:spcBef>
                <a:spcPct val="20000"/>
              </a:spcBef>
              <a:spcAft>
                <a:spcPts val="0"/>
              </a:spcAft>
              <a:buClrTx/>
              <a:buSzTx/>
              <a:buFont typeface="Arial" panose="020B0604020202020204"/>
              <a:buNone/>
              <a:defRPr>
                <a:solidFill>
                  <a:schemeClr val="bg1"/>
                </a:solidFill>
              </a:defRPr>
            </a:lvl1pPr>
          </a:lstStyle>
          <a:p>
            <a:pPr marL="0" marR="0" lvl="0" indent="0" algn="l" defTabSz="608965" rtl="0" eaLnBrk="1" fontAlgn="auto" latinLnBrk="0" hangingPunct="1">
              <a:lnSpc>
                <a:spcPct val="100000"/>
              </a:lnSpc>
              <a:spcBef>
                <a:spcPct val="20000"/>
              </a:spcBef>
              <a:spcAft>
                <a:spcPts val="0"/>
              </a:spcAft>
              <a:buClrTx/>
              <a:buSzTx/>
              <a:buFont typeface="Arial" panose="020B0604020202020204"/>
              <a:buNone/>
              <a:defRPr/>
            </a:pPr>
            <a:r>
              <a:rPr kumimoji="1" lang="zh-CN" altLang="en-US" sz="4265" dirty="0">
                <a:solidFill>
                  <a:schemeClr val="bg1">
                    <a:lumMod val="95000"/>
                  </a:schemeClr>
                </a:solidFill>
              </a:rPr>
              <a:t>问题场景</a:t>
            </a:r>
          </a:p>
        </p:txBody>
      </p:sp>
      <p:sp>
        <p:nvSpPr>
          <p:cNvPr id="11" name="文本占位符 10"/>
          <p:cNvSpPr>
            <a:spLocks noGrp="1"/>
          </p:cNvSpPr>
          <p:nvPr>
            <p:ph type="body" sz="quarter" idx="11" hasCustomPrompt="1"/>
          </p:nvPr>
        </p:nvSpPr>
        <p:spPr>
          <a:xfrm>
            <a:off x="4056178" y="3165700"/>
            <a:ext cx="6416108" cy="625684"/>
          </a:xfrm>
          <a:prstGeom prst="rect">
            <a:avLst/>
          </a:prstGeom>
          <a:ln>
            <a:noFill/>
          </a:ln>
        </p:spPr>
        <p:txBody>
          <a:bodyPr wrap="square">
            <a:spAutoFit/>
          </a:bodyPr>
          <a:lstStyle>
            <a:lvl1pPr marL="0" marR="0" indent="0" algn="l" defTabSz="913765" rtl="0" eaLnBrk="1" fontAlgn="auto" latinLnBrk="0" hangingPunct="1">
              <a:lnSpc>
                <a:spcPct val="130000"/>
              </a:lnSpc>
              <a:spcBef>
                <a:spcPct val="20000"/>
              </a:spcBef>
              <a:spcAft>
                <a:spcPts val="0"/>
              </a:spcAft>
              <a:buClrTx/>
              <a:buSzTx/>
              <a:buFont typeface="Arial" panose="020B0604020202020204"/>
              <a:buNone/>
              <a:defRPr lang="zh-CN" altLang="en-US" sz="1200" dirty="0">
                <a:solidFill>
                  <a:schemeClr val="bg1"/>
                </a:solidFill>
              </a:defRPr>
            </a:lvl1pPr>
          </a:lstStyle>
          <a:p>
            <a:pPr marL="0" marR="0" lvl="0" indent="0" algn="l" defTabSz="913765"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chemeClr val="bg1">
                    <a:lumMod val="95000"/>
                  </a:schemeClr>
                </a:solidFill>
              </a:rPr>
              <a:t>点击此处添加文本内容，如关键词、部分简单介绍等。点击此处添加文本内容，如关键词、部分简单介绍等。点击此处添加文本内容，如关键词、部分简单介绍等。</a:t>
            </a:r>
            <a:endParaRPr lang="en-US" altLang="zh-CN" sz="1335" dirty="0">
              <a:solidFill>
                <a:schemeClr val="bg1">
                  <a:lumMod val="95000"/>
                </a:schemeClr>
              </a:solidFill>
            </a:endParaRPr>
          </a:p>
        </p:txBody>
      </p:sp>
      <p:sp>
        <p:nvSpPr>
          <p:cNvPr id="14" name="文本占位符 13"/>
          <p:cNvSpPr>
            <a:spLocks noGrp="1"/>
          </p:cNvSpPr>
          <p:nvPr>
            <p:ph type="body" sz="quarter" idx="12" hasCustomPrompt="1"/>
          </p:nvPr>
        </p:nvSpPr>
        <p:spPr>
          <a:xfrm>
            <a:off x="2529767" y="2566732"/>
            <a:ext cx="1309002" cy="914400"/>
          </a:xfrm>
          <a:prstGeom prst="rect">
            <a:avLst/>
          </a:prstGeom>
        </p:spPr>
        <p:txBody>
          <a:bodyPr/>
          <a:lstStyle>
            <a:lvl1pPr marL="0" indent="0" algn="ctr">
              <a:buNone/>
              <a:defRPr sz="6000" b="1">
                <a:solidFill>
                  <a:schemeClr val="bg1"/>
                </a:solidFill>
              </a:defRPr>
            </a:lvl1pPr>
          </a:lstStyle>
          <a:p>
            <a:pPr lvl="0"/>
            <a:r>
              <a:rPr lang="en-US" altLang="zh-CN" dirty="0"/>
              <a:t>01</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p>
          <a:p>
            <a:pPr lvl="0"/>
            <a:r>
              <a:rPr lang="zh-CN" altLang="en-US" dirty="0"/>
              <a:t>点击此处添加副标题</a:t>
            </a:r>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4915625" y="2226504"/>
            <a:ext cx="6604863" cy="656792"/>
          </a:xfrm>
        </p:spPr>
        <p:txBody>
          <a:bodyPr anchor="ctr">
            <a:normAutofit/>
          </a:bodyPr>
          <a:lstStyle>
            <a:lvl1pPr algn="l">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p:nvPr>
        </p:nvSpPr>
        <p:spPr>
          <a:xfrm>
            <a:off x="4915624" y="2934142"/>
            <a:ext cx="6621677"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vl1p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8" name="页脚占位符 7"/>
          <p:cNvSpPr>
            <a:spLocks noGrp="1"/>
          </p:cNvSpPr>
          <p:nvPr>
            <p:ph type="ftr" sz="quarter" idx="11"/>
          </p:nvPr>
        </p:nvSpPr>
        <p:spPr/>
        <p:txBody>
          <a:bodyPr/>
          <a:lstStyle/>
          <a:p>
            <a:r>
              <a:rPr lang="en-US" altLang="zh-CN"/>
              <a:t>www.islide.cc </a:t>
            </a:r>
            <a:endParaRPr lang="zh-CN" altLang="en-US"/>
          </a:p>
        </p:txBody>
      </p:sp>
      <p:sp>
        <p:nvSpPr>
          <p:cNvPr id="9" name="灯片编号占位符 8"/>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7" name="页脚占位符 6"/>
          <p:cNvSpPr>
            <a:spLocks noGrp="1"/>
          </p:cNvSpPr>
          <p:nvPr>
            <p:ph type="ftr" sz="quarter" idx="11"/>
          </p:nvPr>
        </p:nvSpPr>
        <p:spPr/>
        <p:txBody>
          <a:bodyPr/>
          <a:lstStyle/>
          <a:p>
            <a:r>
              <a:rPr lang="en-US" altLang="zh-CN"/>
              <a:t>www.islide.cc </a:t>
            </a:r>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4" name="矩形 3"/>
          <p:cNvSpPr/>
          <p:nvPr userDrawn="1"/>
        </p:nvSpPr>
        <p:spPr>
          <a:xfrm>
            <a:off x="2812022" y="1061236"/>
            <a:ext cx="6569544" cy="2407040"/>
          </a:xfrm>
          <a:prstGeom prst="rect">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lumMod val="95000"/>
                </a:schemeClr>
              </a:solidFill>
            </a:endParaRPr>
          </a:p>
        </p:txBody>
      </p:sp>
      <p:sp>
        <p:nvSpPr>
          <p:cNvPr id="6" name="文本占位符 5"/>
          <p:cNvSpPr>
            <a:spLocks noGrp="1"/>
          </p:cNvSpPr>
          <p:nvPr>
            <p:ph type="body" sz="quarter" idx="10" hasCustomPrompt="1"/>
          </p:nvPr>
        </p:nvSpPr>
        <p:spPr>
          <a:xfrm>
            <a:off x="4157802" y="999794"/>
            <a:ext cx="3877985" cy="2529923"/>
          </a:xfrm>
          <a:prstGeom prst="rect">
            <a:avLst/>
          </a:prstGeom>
          <a:noFill/>
        </p:spPr>
        <p:txBody>
          <a:bodyPr wrap="none" rtlCol="0">
            <a:spAutoFit/>
          </a:bodyPr>
          <a:lstStyle>
            <a:lvl1pPr marL="0" indent="0">
              <a:buNone/>
              <a:defRPr kumimoji="1" lang="zh-CN" altLang="en-US" sz="7200" b="1" dirty="0" smtClean="0">
                <a:solidFill>
                  <a:schemeClr val="bg1"/>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algn="ctr"/>
            <a:r>
              <a:rPr kumimoji="1" lang="zh-CN" altLang="en-US" sz="7200" b="1" dirty="0">
                <a:solidFill>
                  <a:schemeClr val="bg1">
                    <a:lumMod val="95000"/>
                  </a:schemeClr>
                </a:solidFill>
              </a:rPr>
              <a:t>产品推介</a:t>
            </a:r>
            <a:endParaRPr kumimoji="1" lang="en-US" altLang="zh-CN" sz="7200" b="1" dirty="0">
              <a:solidFill>
                <a:schemeClr val="bg1">
                  <a:lumMod val="95000"/>
                </a:schemeClr>
              </a:solidFill>
            </a:endParaRPr>
          </a:p>
          <a:p>
            <a:pPr algn="ctr"/>
            <a:r>
              <a:rPr kumimoji="1" lang="zh-CN" altLang="en-US" sz="7200" b="1" dirty="0">
                <a:solidFill>
                  <a:schemeClr val="bg1">
                    <a:lumMod val="95000"/>
                  </a:schemeClr>
                </a:solidFill>
              </a:rPr>
              <a:t>黑白简约</a:t>
            </a:r>
          </a:p>
        </p:txBody>
      </p:sp>
      <p:sp>
        <p:nvSpPr>
          <p:cNvPr id="9" name="文本占位符 8"/>
          <p:cNvSpPr>
            <a:spLocks noGrp="1"/>
          </p:cNvSpPr>
          <p:nvPr>
            <p:ph type="body" sz="quarter" idx="11" hasCustomPrompt="1"/>
          </p:nvPr>
        </p:nvSpPr>
        <p:spPr>
          <a:xfrm>
            <a:off x="2812022" y="3878158"/>
            <a:ext cx="6569544" cy="625684"/>
          </a:xfrm>
          <a:prstGeom prst="rect">
            <a:avLst/>
          </a:prstGeom>
          <a:noFill/>
          <a:ln>
            <a:solidFill>
              <a:schemeClr val="bg1"/>
            </a:solidFill>
          </a:ln>
        </p:spPr>
        <p:txBody>
          <a:bodyPr wrap="square" rtlCol="0">
            <a:spAutoFit/>
          </a:bodyPr>
          <a:lstStyle>
            <a:lvl1pPr marL="0" marR="0" indent="0" algn="ctr" defTabSz="913765" rtl="0" eaLnBrk="1" fontAlgn="auto" latinLnBrk="0" hangingPunct="1">
              <a:lnSpc>
                <a:spcPct val="130000"/>
              </a:lnSpc>
              <a:spcBef>
                <a:spcPct val="20000"/>
              </a:spcBef>
              <a:spcAft>
                <a:spcPts val="0"/>
              </a:spcAft>
              <a:buClrTx/>
              <a:buSzTx/>
              <a:buFont typeface="Arial" panose="020B0604020202020204"/>
              <a:buNone/>
              <a:defRPr lang="zh-CN" altLang="en-US" sz="1400" smtClean="0">
                <a:solidFill>
                  <a:schemeClr val="bg1"/>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3765"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chemeClr val="bg1">
                    <a:lumMod val="95000"/>
                  </a:schemeClr>
                </a:solidFill>
              </a:rPr>
              <a:t>点击此处添加文本内容，如关键词、部分简单介绍等。点击此处添加文本内容，如关键词、部分简单介绍等。点击此处添加文本内容，如关键词、部分简单介绍等。</a:t>
            </a:r>
            <a:endParaRPr lang="en-US" altLang="zh-CN" sz="1335" dirty="0">
              <a:solidFill>
                <a:schemeClr val="bg1">
                  <a:lumMod val="95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项目录">
    <p:bg>
      <p:bgPr>
        <a:solidFill>
          <a:schemeClr val="bg1"/>
        </a:solidFill>
        <a:effectLst/>
      </p:bgPr>
    </p:bg>
    <p:spTree>
      <p:nvGrpSpPr>
        <p:cNvPr id="1" name=""/>
        <p:cNvGrpSpPr/>
        <p:nvPr/>
      </p:nvGrpSpPr>
      <p:grpSpPr>
        <a:xfrm>
          <a:off x="0" y="0"/>
          <a:ext cx="0" cy="0"/>
          <a:chOff x="0" y="0"/>
          <a:chExt cx="0" cy="0"/>
        </a:xfrm>
      </p:grpSpPr>
      <p:cxnSp>
        <p:nvCxnSpPr>
          <p:cNvPr id="4" name="直线连接符 2"/>
          <p:cNvCxnSpPr/>
          <p:nvPr userDrawn="1"/>
        </p:nvCxnSpPr>
        <p:spPr>
          <a:xfrm>
            <a:off x="672491" y="741784"/>
            <a:ext cx="0" cy="475861"/>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11"/>
          <p:cNvCxnSpPr/>
          <p:nvPr userDrawn="1"/>
        </p:nvCxnSpPr>
        <p:spPr>
          <a:xfrm>
            <a:off x="5824227" y="2228765"/>
            <a:ext cx="0" cy="306513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文本占位符 14"/>
          <p:cNvSpPr>
            <a:spLocks noGrp="1"/>
          </p:cNvSpPr>
          <p:nvPr>
            <p:ph type="body" sz="quarter" idx="10" hasCustomPrompt="1"/>
          </p:nvPr>
        </p:nvSpPr>
        <p:spPr>
          <a:xfrm>
            <a:off x="1415234" y="605220"/>
            <a:ext cx="2911374" cy="748988"/>
          </a:xfrm>
          <a:prstGeom prst="rect">
            <a:avLst/>
          </a:prstGeom>
          <a:noFill/>
          <a:ln>
            <a:noFill/>
          </a:ln>
        </p:spPr>
        <p:txBody>
          <a:bodyPr wrap="none" rtlCol="0">
            <a:sp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a:buNone/>
              <a:defRPr kumimoji="1" lang="zh-CN" altLang="en-US"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3765" rtl="0" eaLnBrk="1" fontAlgn="auto" latinLnBrk="0" hangingPunct="1">
              <a:lnSpc>
                <a:spcPct val="100000"/>
              </a:lnSpc>
              <a:spcBef>
                <a:spcPct val="20000"/>
              </a:spcBef>
              <a:spcAft>
                <a:spcPts val="0"/>
              </a:spcAft>
              <a:buClrTx/>
              <a:buSzTx/>
              <a:buFont typeface="Arial" panose="020B0604020202020204"/>
              <a:buNone/>
              <a:defRPr/>
            </a:pPr>
            <a:r>
              <a:rPr kumimoji="1" lang="en-US" altLang="zh-CN" sz="4265" b="1" dirty="0">
                <a:solidFill>
                  <a:srgbClr val="1F1F1F"/>
                </a:solidFill>
              </a:rPr>
              <a:t>CONTENTS</a:t>
            </a:r>
            <a:endParaRPr kumimoji="1" lang="zh-CN" altLang="en-US" sz="4265" b="1" dirty="0">
              <a:solidFill>
                <a:srgbClr val="1F1F1F"/>
              </a:solidFill>
            </a:endParaRPr>
          </a:p>
        </p:txBody>
      </p:sp>
      <p:sp>
        <p:nvSpPr>
          <p:cNvPr id="17" name="文本占位符 16"/>
          <p:cNvSpPr>
            <a:spLocks noGrp="1"/>
          </p:cNvSpPr>
          <p:nvPr>
            <p:ph type="body" sz="quarter" idx="11" hasCustomPrompt="1"/>
          </p:nvPr>
        </p:nvSpPr>
        <p:spPr>
          <a:xfrm>
            <a:off x="1415234" y="2204703"/>
            <a:ext cx="3084513" cy="584775"/>
          </a:xfrm>
          <a:prstGeom prst="rect">
            <a:avLst/>
          </a:prstGeom>
          <a:noFill/>
          <a:ln>
            <a:solidFill>
              <a:schemeClr val="accent1"/>
            </a:solidFill>
          </a:ln>
        </p:spPr>
        <p:txBody>
          <a:bodyPr wrap="square" rtlCol="0">
            <a:sp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3765"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19" name="文本占位符 18"/>
          <p:cNvSpPr>
            <a:spLocks noGrp="1"/>
          </p:cNvSpPr>
          <p:nvPr>
            <p:ph type="body" sz="quarter" idx="12" hasCustomPrompt="1"/>
          </p:nvPr>
        </p:nvSpPr>
        <p:spPr>
          <a:xfrm>
            <a:off x="1415234" y="2863515"/>
            <a:ext cx="3084513" cy="892360"/>
          </a:xfrm>
          <a:prstGeom prst="rect">
            <a:avLst/>
          </a:prstGeom>
          <a:ln>
            <a:noFill/>
          </a:ln>
        </p:spPr>
        <p:txBody>
          <a:bodyPr wrap="square">
            <a:spAutoFit/>
          </a:bodyPr>
          <a:lstStyle>
            <a:lvl1pPr marL="0" marR="0" indent="0" algn="l" defTabSz="913765"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3765"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0" name="文本占位符 16"/>
          <p:cNvSpPr>
            <a:spLocks noGrp="1"/>
          </p:cNvSpPr>
          <p:nvPr>
            <p:ph type="body" sz="quarter" idx="13" hasCustomPrompt="1"/>
          </p:nvPr>
        </p:nvSpPr>
        <p:spPr>
          <a:xfrm>
            <a:off x="6978384" y="2204703"/>
            <a:ext cx="3084513" cy="584775"/>
          </a:xfrm>
          <a:prstGeom prst="rect">
            <a:avLst/>
          </a:prstGeom>
          <a:noFill/>
          <a:ln>
            <a:solidFill>
              <a:schemeClr val="accent1"/>
            </a:solidFill>
          </a:ln>
        </p:spPr>
        <p:txBody>
          <a:bodyPr wrap="square" rtlCol="0">
            <a:sp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3765"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1" name="文本占位符 18"/>
          <p:cNvSpPr>
            <a:spLocks noGrp="1"/>
          </p:cNvSpPr>
          <p:nvPr>
            <p:ph type="body" sz="quarter" idx="14" hasCustomPrompt="1"/>
          </p:nvPr>
        </p:nvSpPr>
        <p:spPr>
          <a:xfrm>
            <a:off x="6978384" y="2863515"/>
            <a:ext cx="3084513" cy="892360"/>
          </a:xfrm>
          <a:prstGeom prst="rect">
            <a:avLst/>
          </a:prstGeom>
          <a:ln>
            <a:noFill/>
          </a:ln>
        </p:spPr>
        <p:txBody>
          <a:bodyPr wrap="square">
            <a:spAutoFit/>
          </a:bodyPr>
          <a:lstStyle>
            <a:lvl1pPr marL="0" marR="0" indent="0" algn="l" defTabSz="913765"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3765"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16" name="文本占位符 16"/>
          <p:cNvSpPr>
            <a:spLocks noGrp="1"/>
          </p:cNvSpPr>
          <p:nvPr>
            <p:ph type="body" sz="quarter" idx="15" hasCustomPrompt="1"/>
          </p:nvPr>
        </p:nvSpPr>
        <p:spPr>
          <a:xfrm>
            <a:off x="1415234" y="3861873"/>
            <a:ext cx="3084513" cy="584775"/>
          </a:xfrm>
          <a:prstGeom prst="rect">
            <a:avLst/>
          </a:prstGeom>
          <a:noFill/>
          <a:ln>
            <a:solidFill>
              <a:schemeClr val="accent1"/>
            </a:solidFill>
          </a:ln>
        </p:spPr>
        <p:txBody>
          <a:bodyPr wrap="square" rtlCol="0">
            <a:sp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3765"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18" name="文本占位符 18"/>
          <p:cNvSpPr>
            <a:spLocks noGrp="1"/>
          </p:cNvSpPr>
          <p:nvPr>
            <p:ph type="body" sz="quarter" idx="16" hasCustomPrompt="1"/>
          </p:nvPr>
        </p:nvSpPr>
        <p:spPr>
          <a:xfrm>
            <a:off x="1415234" y="4520685"/>
            <a:ext cx="3084513" cy="892360"/>
          </a:xfrm>
          <a:prstGeom prst="rect">
            <a:avLst/>
          </a:prstGeom>
          <a:ln>
            <a:noFill/>
          </a:ln>
        </p:spPr>
        <p:txBody>
          <a:bodyPr wrap="square">
            <a:spAutoFit/>
          </a:bodyPr>
          <a:lstStyle>
            <a:lvl1pPr marL="0" marR="0" indent="0" algn="l" defTabSz="913765"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3765"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2" name="文本占位符 16"/>
          <p:cNvSpPr>
            <a:spLocks noGrp="1"/>
          </p:cNvSpPr>
          <p:nvPr>
            <p:ph type="body" sz="quarter" idx="17" hasCustomPrompt="1"/>
          </p:nvPr>
        </p:nvSpPr>
        <p:spPr>
          <a:xfrm>
            <a:off x="6978384" y="3861873"/>
            <a:ext cx="3084513" cy="584775"/>
          </a:xfrm>
          <a:prstGeom prst="rect">
            <a:avLst/>
          </a:prstGeom>
          <a:noFill/>
          <a:ln>
            <a:solidFill>
              <a:schemeClr val="accent1"/>
            </a:solidFill>
          </a:ln>
        </p:spPr>
        <p:txBody>
          <a:bodyPr wrap="square" rtlCol="0">
            <a:sp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3765"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3" name="文本占位符 18"/>
          <p:cNvSpPr>
            <a:spLocks noGrp="1"/>
          </p:cNvSpPr>
          <p:nvPr>
            <p:ph type="body" sz="quarter" idx="18" hasCustomPrompt="1"/>
          </p:nvPr>
        </p:nvSpPr>
        <p:spPr>
          <a:xfrm>
            <a:off x="6978384" y="4520685"/>
            <a:ext cx="3084513" cy="892360"/>
          </a:xfrm>
          <a:prstGeom prst="rect">
            <a:avLst/>
          </a:prstGeom>
          <a:ln>
            <a:noFill/>
          </a:ln>
        </p:spPr>
        <p:txBody>
          <a:bodyPr wrap="square">
            <a:spAutoFit/>
          </a:bodyPr>
          <a:lstStyle>
            <a:lvl1pPr marL="0" marR="0" indent="0" algn="l" defTabSz="913765"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3765"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a:t>www.islide.cc </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evelopers.facebook.com/docs/graph-api" TargetMode="External"/><Relationship Id="rId13" Type="http://schemas.openxmlformats.org/officeDocument/2006/relationships/hyperlink" Target="https://grouplens.org/datasets/movielens/" TargetMode="External"/><Relationship Id="rId3" Type="http://schemas.openxmlformats.org/officeDocument/2006/relationships/tags" Target="../tags/tag8.xml"/><Relationship Id="rId7" Type="http://schemas.openxmlformats.org/officeDocument/2006/relationships/hyperlink" Target="http://open-data.europa.eu/en/data/" TargetMode="External"/><Relationship Id="rId12" Type="http://schemas.openxmlformats.org/officeDocument/2006/relationships/hyperlink" Target="http://www.image-net.org/" TargetMode="External"/><Relationship Id="rId2" Type="http://schemas.openxmlformats.org/officeDocument/2006/relationships/tags" Target="../tags/tag7.xml"/><Relationship Id="rId16" Type="http://schemas.openxmlformats.org/officeDocument/2006/relationships/hyperlink" Target="https://www.microsoft.com/en-us/research/project/mslr/" TargetMode="External"/><Relationship Id="rId1" Type="http://schemas.openxmlformats.org/officeDocument/2006/relationships/tags" Target="../tags/tag6.xml"/><Relationship Id="rId6" Type="http://schemas.openxmlformats.org/officeDocument/2006/relationships/hyperlink" Target="http://www.census.gov/data.html" TargetMode="External"/><Relationship Id="rId11" Type="http://schemas.openxmlformats.org/officeDocument/2006/relationships/hyperlink" Target="http://opendata.pku.edu.cn/" TargetMode="External"/><Relationship Id="rId5" Type="http://schemas.openxmlformats.org/officeDocument/2006/relationships/notesSlide" Target="../notesSlides/notesSlide5.xml"/><Relationship Id="rId15" Type="http://schemas.openxmlformats.org/officeDocument/2006/relationships/hyperlink" Target="https://www.microsoft.com/en-us/research/project/letor-learning-rank-information-retrieval/" TargetMode="External"/><Relationship Id="rId10" Type="http://schemas.openxmlformats.org/officeDocument/2006/relationships/hyperlink" Target="https://www.google.com/finance" TargetMode="External"/><Relationship Id="rId4" Type="http://schemas.openxmlformats.org/officeDocument/2006/relationships/slideLayout" Target="../slideLayouts/slideLayout3.xml"/><Relationship Id="rId9" Type="http://schemas.openxmlformats.org/officeDocument/2006/relationships/hyperlink" Target="http://aws.amazon.com/datasets" TargetMode="External"/><Relationship Id="rId14" Type="http://schemas.openxmlformats.org/officeDocument/2006/relationships/hyperlink" Target="https://www.netflixprize.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FL-Shengfan/DataEngine2021" TargetMode="External"/><Relationship Id="rId2" Type="http://schemas.openxmlformats.org/officeDocument/2006/relationships/hyperlink" Target="https://github.com/shenhongqing2021/BHC2021/blob/main/Homework1.py"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5.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8.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30.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31.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3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34.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46.png"/><Relationship Id="rId4"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hyperlink" Target="https://github.com/EpistasisLab/tpot"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58.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61.xml"/><Relationship Id="rId5" Type="http://schemas.openxmlformats.org/officeDocument/2006/relationships/image" Target="../media/image64.png"/><Relationship Id="rId4" Type="http://schemas.openxmlformats.org/officeDocument/2006/relationships/image" Target="../media/image6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21.png"/></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90126" y="606613"/>
            <a:ext cx="6291737" cy="3309870"/>
          </a:xfrm>
        </p:spPr>
        <p:txBody>
          <a:bodyPr>
            <a:normAutofit fontScale="90000"/>
          </a:bodyPr>
          <a:lstStyle/>
          <a:p>
            <a:pPr>
              <a:lnSpc>
                <a:spcPct val="150000"/>
              </a:lnSpc>
            </a:pPr>
            <a:br>
              <a:rPr lang="zh-CN" altLang="en-US" sz="4800" dirty="0">
                <a:sym typeface="+mn-ea"/>
              </a:rPr>
            </a:br>
            <a:r>
              <a:rPr lang="zh-CN" altLang="en-US" sz="4800" dirty="0">
                <a:sym typeface="+mn-ea"/>
              </a:rPr>
              <a:t>汽车评论抓取与数据清洗</a:t>
            </a:r>
            <a:br>
              <a:rPr lang="zh-CN" altLang="en-US" sz="4800" dirty="0">
                <a:sym typeface="+mn-ea"/>
              </a:rPr>
            </a:br>
            <a:endParaRPr lang="zh-CN" altLang="zh-CN" sz="4800" dirty="0"/>
          </a:p>
        </p:txBody>
      </p:sp>
      <p:cxnSp>
        <p:nvCxnSpPr>
          <p:cNvPr id="13" name="直接连接符 12"/>
          <p:cNvCxnSpPr/>
          <p:nvPr/>
        </p:nvCxnSpPr>
        <p:spPr>
          <a:xfrm>
            <a:off x="1403735" y="1354258"/>
            <a:ext cx="0" cy="24003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800" dirty="0">
                <a:ea typeface="宋体" panose="02010600030101010101" pitchFamily="2" charset="-122"/>
                <a:sym typeface="+mn-ea"/>
              </a:rPr>
              <a:t>开放数据源</a:t>
            </a:r>
          </a:p>
          <a:p>
            <a:pPr>
              <a:lnSpc>
                <a:spcPct val="150000"/>
              </a:lnSpc>
            </a:pPr>
            <a:endParaRPr lang="en-US" altLang="zh-CN" sz="1800" dirty="0">
              <a:ea typeface="宋体" panose="02010600030101010101" pitchFamily="2" charset="-122"/>
              <a:sym typeface="+mn-ea"/>
            </a:endParaRPr>
          </a:p>
        </p:txBody>
      </p:sp>
      <p:graphicFrame>
        <p:nvGraphicFramePr>
          <p:cNvPr id="3" name="表格 2"/>
          <p:cNvGraphicFramePr/>
          <p:nvPr>
            <p:custDataLst>
              <p:tags r:id="rId2"/>
            </p:custDataLst>
          </p:nvPr>
        </p:nvGraphicFramePr>
        <p:xfrm>
          <a:off x="270510" y="2042795"/>
          <a:ext cx="5975350" cy="3776980"/>
        </p:xfrm>
        <a:graphic>
          <a:graphicData uri="http://schemas.openxmlformats.org/drawingml/2006/table">
            <a:tbl>
              <a:tblPr firstRow="1" bandRow="1">
                <a:tableStyleId>{5C22544A-7EE6-4342-B048-85BDC9FD1C3A}</a:tableStyleId>
              </a:tblPr>
              <a:tblGrid>
                <a:gridCol w="1325245">
                  <a:extLst>
                    <a:ext uri="{9D8B030D-6E8A-4147-A177-3AD203B41FA5}">
                      <a16:colId xmlns:a16="http://schemas.microsoft.com/office/drawing/2014/main" val="20000"/>
                    </a:ext>
                  </a:extLst>
                </a:gridCol>
                <a:gridCol w="2505075">
                  <a:extLst>
                    <a:ext uri="{9D8B030D-6E8A-4147-A177-3AD203B41FA5}">
                      <a16:colId xmlns:a16="http://schemas.microsoft.com/office/drawing/2014/main" val="20001"/>
                    </a:ext>
                  </a:extLst>
                </a:gridCol>
                <a:gridCol w="2145030">
                  <a:extLst>
                    <a:ext uri="{9D8B030D-6E8A-4147-A177-3AD203B41FA5}">
                      <a16:colId xmlns:a16="http://schemas.microsoft.com/office/drawing/2014/main" val="20002"/>
                    </a:ext>
                  </a:extLst>
                </a:gridCol>
              </a:tblGrid>
              <a:tr h="381000">
                <a:tc>
                  <a:txBody>
                    <a:bodyPr/>
                    <a:lstStyle/>
                    <a:p>
                      <a:pPr algn="ctr">
                        <a:buNone/>
                      </a:pPr>
                      <a:r>
                        <a:rPr lang="zh-CN" sz="1400" b="1">
                          <a:solidFill>
                            <a:srgbClr val="000000"/>
                          </a:solidFill>
                          <a:latin typeface="宋体" panose="02010600030101010101" pitchFamily="2" charset="-122"/>
                          <a:ea typeface="宋体" panose="02010600030101010101" pitchFamily="2" charset="-122"/>
                        </a:rPr>
                        <a:t>单位</a:t>
                      </a:r>
                      <a:endParaRPr lang="zh-CN" altLang="en-US" sz="1400" b="1">
                        <a:solidFill>
                          <a:srgbClr val="000000"/>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400" b="1">
                          <a:solidFill>
                            <a:srgbClr val="000000"/>
                          </a:solidFill>
                          <a:latin typeface="宋体" panose="02010600030101010101" pitchFamily="2" charset="-122"/>
                          <a:ea typeface="宋体" panose="02010600030101010101" pitchFamily="2" charset="-122"/>
                        </a:rPr>
                        <a:t>数据源</a:t>
                      </a:r>
                      <a:endParaRPr lang="zh-CN" altLang="en-US" sz="1400" b="1">
                        <a:solidFill>
                          <a:srgbClr val="000000"/>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400" b="1">
                          <a:solidFill>
                            <a:srgbClr val="000000"/>
                          </a:solidFill>
                          <a:latin typeface="宋体" panose="02010600030101010101" pitchFamily="2" charset="-122"/>
                          <a:ea typeface="宋体" panose="02010600030101010101" pitchFamily="2" charset="-122"/>
                        </a:rPr>
                        <a:t>网址</a:t>
                      </a:r>
                      <a:endParaRPr lang="zh-CN" altLang="en-US" sz="1400" b="1">
                        <a:solidFill>
                          <a:srgbClr val="000000"/>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algn="ctr">
                        <a:buNone/>
                      </a:pPr>
                      <a:r>
                        <a:rPr lang="zh-CN" sz="1400">
                          <a:solidFill>
                            <a:srgbClr val="333333"/>
                          </a:solidFill>
                          <a:latin typeface="宋体" panose="02010600030101010101" pitchFamily="2" charset="-122"/>
                          <a:ea typeface="宋体" panose="02010600030101010101" pitchFamily="2" charset="-122"/>
                        </a:rPr>
                        <a:t>美国人口调查局</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400">
                          <a:solidFill>
                            <a:srgbClr val="333333"/>
                          </a:solidFill>
                          <a:latin typeface="宋体" panose="02010600030101010101" pitchFamily="2" charset="-122"/>
                          <a:ea typeface="宋体" panose="02010600030101010101" pitchFamily="2" charset="-122"/>
                        </a:rPr>
                        <a:t>提供人口信息，地区分布和教育情况等美国公民相关的数据</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400">
                          <a:solidFill>
                            <a:srgbClr val="0000FF"/>
                          </a:solidFill>
                          <a:latin typeface="宋体" panose="02010600030101010101" pitchFamily="2" charset="-122"/>
                          <a:ea typeface="宋体" panose="02010600030101010101" pitchFamily="2" charset="-122"/>
                          <a:hlinkClick r:id="rId6" tooltip="http://www.census.gov/data.html"/>
                        </a:rPr>
                        <a:t>http://www.census.gov/data.html</a:t>
                      </a:r>
                      <a:endParaRPr lang="en-US" altLang="en-US" sz="1400">
                        <a:solidFill>
                          <a:srgbClr val="0000FF"/>
                        </a:solidFill>
                        <a:latin typeface="宋体" panose="02010600030101010101" pitchFamily="2" charset="-122"/>
                        <a:ea typeface="宋体" panose="02010600030101010101" pitchFamily="2" charset="-122"/>
                        <a:hlinkClick r:id="rId6" tooltip="http://www.census.gov/data.html"/>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algn="ctr">
                        <a:buNone/>
                      </a:pPr>
                      <a:r>
                        <a:rPr lang="zh-CN" sz="1400">
                          <a:solidFill>
                            <a:srgbClr val="333333"/>
                          </a:solidFill>
                          <a:latin typeface="宋体" panose="02010600030101010101" pitchFamily="2" charset="-122"/>
                          <a:ea typeface="宋体" panose="02010600030101010101" pitchFamily="2" charset="-122"/>
                        </a:rPr>
                        <a:t>欧盟</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400">
                          <a:solidFill>
                            <a:srgbClr val="333333"/>
                          </a:solidFill>
                          <a:latin typeface="宋体" panose="02010600030101010101" pitchFamily="2" charset="-122"/>
                          <a:ea typeface="宋体" panose="02010600030101010101" pitchFamily="2" charset="-122"/>
                        </a:rPr>
                        <a:t>欧盟开放数据平台，提供欧盟各机构的大量数据。</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400">
                          <a:solidFill>
                            <a:srgbClr val="0000FF"/>
                          </a:solidFill>
                          <a:latin typeface="宋体" panose="02010600030101010101" pitchFamily="2" charset="-122"/>
                          <a:ea typeface="宋体" panose="02010600030101010101" pitchFamily="2" charset="-122"/>
                          <a:hlinkClick r:id="rId7" tooltip="http://open-data.europa.eu/en/data/"/>
                        </a:rPr>
                        <a:t>http://open-data.europa.eu/en/data/</a:t>
                      </a:r>
                      <a:endParaRPr lang="en-US" altLang="en-US" sz="1400">
                        <a:solidFill>
                          <a:srgbClr val="0000FF"/>
                        </a:solidFill>
                        <a:latin typeface="宋体" panose="02010600030101010101" pitchFamily="2" charset="-122"/>
                        <a:ea typeface="宋体" panose="02010600030101010101" pitchFamily="2" charset="-122"/>
                        <a:hlinkClick r:id="rId7" tooltip="http://open-data.europa.eu/en/data/"/>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algn="ctr">
                        <a:buNone/>
                      </a:pPr>
                      <a:r>
                        <a:rPr lang="en-US" sz="1400">
                          <a:solidFill>
                            <a:srgbClr val="333333"/>
                          </a:solidFill>
                          <a:latin typeface="宋体" panose="02010600030101010101" pitchFamily="2" charset="-122"/>
                          <a:ea typeface="宋体" panose="02010600030101010101" pitchFamily="2" charset="-122"/>
                        </a:rPr>
                        <a:t>Facebook</a:t>
                      </a:r>
                      <a:endParaRPr lang="en-US"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400">
                          <a:solidFill>
                            <a:srgbClr val="333333"/>
                          </a:solidFill>
                          <a:latin typeface="宋体" panose="02010600030101010101" pitchFamily="2" charset="-122"/>
                          <a:ea typeface="宋体" panose="02010600030101010101" pitchFamily="2" charset="-122"/>
                          <a:cs typeface="宋体" panose="02010600030101010101" pitchFamily="2" charset="-122"/>
                        </a:rPr>
                        <a:t>Facebook官方提供的API，用于查询用户公开的海量信息</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400">
                          <a:solidFill>
                            <a:srgbClr val="0000FF"/>
                          </a:solidFill>
                          <a:latin typeface="宋体" panose="02010600030101010101" pitchFamily="2" charset="-122"/>
                          <a:ea typeface="宋体" panose="02010600030101010101" pitchFamily="2" charset="-122"/>
                          <a:hlinkClick r:id="rId8" tooltip="https://developers.facebook.com/docs/graph-api"/>
                        </a:rPr>
                        <a:t>https://developers.facebook.com/docs/graph-api</a:t>
                      </a:r>
                      <a:endParaRPr lang="en-US" altLang="en-US" sz="1400">
                        <a:solidFill>
                          <a:srgbClr val="0000FF"/>
                        </a:solidFill>
                        <a:latin typeface="宋体" panose="02010600030101010101" pitchFamily="2" charset="-122"/>
                        <a:ea typeface="宋体" panose="02010600030101010101" pitchFamily="2" charset="-122"/>
                        <a:hlinkClick r:id="rId8" tooltip="https://developers.facebook.com/docs/graph-api"/>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algn="ctr">
                        <a:buNone/>
                      </a:pPr>
                      <a:r>
                        <a:rPr lang="en-US" sz="1400">
                          <a:solidFill>
                            <a:srgbClr val="333333"/>
                          </a:solidFill>
                          <a:latin typeface="宋体" panose="02010600030101010101" pitchFamily="2" charset="-122"/>
                          <a:ea typeface="宋体" panose="02010600030101010101" pitchFamily="2" charset="-122"/>
                        </a:rPr>
                        <a:t>Amazon</a:t>
                      </a:r>
                      <a:endParaRPr lang="en-US"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400">
                          <a:solidFill>
                            <a:srgbClr val="333333"/>
                          </a:solidFill>
                          <a:latin typeface="宋体" panose="02010600030101010101" pitchFamily="2" charset="-122"/>
                          <a:ea typeface="宋体" panose="02010600030101010101" pitchFamily="2" charset="-122"/>
                        </a:rPr>
                        <a:t>亚马逊网络服务开放数据集</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400">
                          <a:solidFill>
                            <a:srgbClr val="0000FF"/>
                          </a:solidFill>
                          <a:latin typeface="宋体" panose="02010600030101010101" pitchFamily="2" charset="-122"/>
                          <a:ea typeface="宋体" panose="02010600030101010101" pitchFamily="2" charset="-122"/>
                          <a:hlinkClick r:id="rId9" tooltip="http://aws.amazon.com/datasets"/>
                        </a:rPr>
                        <a:t>http://aws.amazon.com/datasets</a:t>
                      </a:r>
                      <a:endParaRPr lang="en-US" altLang="en-US" sz="1400">
                        <a:solidFill>
                          <a:srgbClr val="0000FF"/>
                        </a:solidFill>
                        <a:latin typeface="宋体" panose="02010600030101010101" pitchFamily="2" charset="-122"/>
                        <a:ea typeface="宋体" panose="02010600030101010101" pitchFamily="2" charset="-122"/>
                        <a:hlinkClick r:id="rId9" tooltip="http://aws.amazon.com/datasets"/>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p>
                      <a:pPr algn="ctr">
                        <a:buNone/>
                      </a:pPr>
                      <a:r>
                        <a:rPr lang="en-US" sz="1400">
                          <a:solidFill>
                            <a:srgbClr val="333333"/>
                          </a:solidFill>
                          <a:latin typeface="宋体" panose="02010600030101010101" pitchFamily="2" charset="-122"/>
                          <a:ea typeface="宋体" panose="02010600030101010101" pitchFamily="2" charset="-122"/>
                        </a:rPr>
                        <a:t>Google</a:t>
                      </a:r>
                      <a:endParaRPr lang="en-US"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400">
                          <a:solidFill>
                            <a:srgbClr val="333333"/>
                          </a:solidFill>
                          <a:latin typeface="宋体" panose="02010600030101010101" pitchFamily="2" charset="-122"/>
                          <a:ea typeface="宋体" panose="02010600030101010101" pitchFamily="2" charset="-122"/>
                          <a:cs typeface="宋体" panose="02010600030101010101" pitchFamily="2" charset="-122"/>
                        </a:rPr>
                        <a:t>谷歌金融，收录了40年以来的股票数据，实时更新</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400">
                          <a:solidFill>
                            <a:srgbClr val="0000FF"/>
                          </a:solidFill>
                          <a:latin typeface="宋体" panose="02010600030101010101" pitchFamily="2" charset="-122"/>
                          <a:ea typeface="宋体" panose="02010600030101010101" pitchFamily="2" charset="-122"/>
                          <a:hlinkClick r:id="rId10" tooltip="https://www.google.com/finance"/>
                        </a:rPr>
                        <a:t>https://www.google.com/finance</a:t>
                      </a:r>
                      <a:endParaRPr lang="en-US" altLang="en-US" sz="1400">
                        <a:solidFill>
                          <a:srgbClr val="0000FF"/>
                        </a:solidFill>
                        <a:latin typeface="宋体" panose="02010600030101010101" pitchFamily="2" charset="-122"/>
                        <a:ea typeface="宋体" panose="02010600030101010101" pitchFamily="2" charset="-122"/>
                        <a:hlinkClick r:id="rId10" tooltip="https://www.google.com/finance"/>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a:txBody>
                    <a:bodyPr/>
                    <a:lstStyle/>
                    <a:p>
                      <a:pPr algn="ctr">
                        <a:buNone/>
                      </a:pPr>
                      <a:r>
                        <a:rPr lang="zh-CN" sz="1400">
                          <a:solidFill>
                            <a:srgbClr val="333333"/>
                          </a:solidFill>
                          <a:latin typeface="宋体" panose="02010600030101010101" pitchFamily="2" charset="-122"/>
                          <a:ea typeface="宋体" panose="02010600030101010101" pitchFamily="2" charset="-122"/>
                        </a:rPr>
                        <a:t>北京大学</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400">
                          <a:solidFill>
                            <a:srgbClr val="333333"/>
                          </a:solidFill>
                          <a:latin typeface="宋体" panose="02010600030101010101" pitchFamily="2" charset="-122"/>
                          <a:ea typeface="宋体" panose="02010600030101010101" pitchFamily="2" charset="-122"/>
                        </a:rPr>
                        <a:t>北京大学开放研究数据平台</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400">
                          <a:solidFill>
                            <a:srgbClr val="0000FF"/>
                          </a:solidFill>
                          <a:latin typeface="宋体" panose="02010600030101010101" pitchFamily="2" charset="-122"/>
                          <a:ea typeface="宋体" panose="02010600030101010101" pitchFamily="2" charset="-122"/>
                          <a:hlinkClick r:id="rId11" tooltip="http://opendata.pku.edu.cn/"/>
                        </a:rPr>
                        <a:t>http://opendata.pku.edu.cn/</a:t>
                      </a:r>
                      <a:endParaRPr lang="en-US" altLang="en-US" sz="1400">
                        <a:solidFill>
                          <a:srgbClr val="0000FF"/>
                        </a:solidFill>
                        <a:latin typeface="宋体" panose="02010600030101010101" pitchFamily="2" charset="-122"/>
                        <a:ea typeface="宋体" panose="02010600030101010101" pitchFamily="2" charset="-122"/>
                        <a:hlinkClick r:id="rId11" tooltip="http://opendata.pku.edu.cn/"/>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p>
                      <a:pPr algn="ctr">
                        <a:buNone/>
                      </a:pPr>
                      <a:r>
                        <a:rPr lang="en-US" sz="1400">
                          <a:solidFill>
                            <a:srgbClr val="333333"/>
                          </a:solidFill>
                          <a:latin typeface="宋体" panose="02010600030101010101" pitchFamily="2" charset="-122"/>
                          <a:ea typeface="宋体" panose="02010600030101010101" pitchFamily="2" charset="-122"/>
                        </a:rPr>
                        <a:t>ImageNet</a:t>
                      </a:r>
                      <a:endParaRPr lang="en-US" altLang="en-US" sz="1400">
                        <a:solidFill>
                          <a:srgbClr val="333333"/>
                        </a:solidFill>
                        <a:latin typeface="宋体" panose="02010600030101010101" pitchFamily="2" charset="-122"/>
                        <a:ea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400">
                          <a:solidFill>
                            <a:srgbClr val="333333"/>
                          </a:solidFill>
                          <a:latin typeface="宋体" panose="02010600030101010101" pitchFamily="2" charset="-122"/>
                          <a:ea typeface="宋体" panose="02010600030101010101" pitchFamily="2" charset="-122"/>
                          <a:cs typeface="宋体" panose="02010600030101010101" pitchFamily="2" charset="-122"/>
                        </a:rPr>
                        <a:t>目前世界上图像识别最大的数据库，包括近1500万张图像</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en-US" sz="1400">
                          <a:solidFill>
                            <a:srgbClr val="0000FF"/>
                          </a:solidFill>
                          <a:latin typeface="宋体" panose="02010600030101010101" pitchFamily="2" charset="-122"/>
                          <a:ea typeface="宋体" panose="02010600030101010101" pitchFamily="2" charset="-122"/>
                          <a:hlinkClick r:id="rId12" tooltip="http://www.image-net.org/"/>
                        </a:rPr>
                        <a:t>http://www.image-net.org/</a:t>
                      </a:r>
                      <a:endParaRPr lang="en-US" altLang="en-US" sz="1400">
                        <a:solidFill>
                          <a:srgbClr val="0000FF"/>
                        </a:solidFill>
                        <a:latin typeface="宋体" panose="02010600030101010101" pitchFamily="2" charset="-122"/>
                        <a:ea typeface="宋体" panose="02010600030101010101" pitchFamily="2" charset="-122"/>
                        <a:hlinkClick r:id="rId12" tooltip="http://www.image-net.org/"/>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4" name="表格 3"/>
          <p:cNvGraphicFramePr/>
          <p:nvPr>
            <p:custDataLst>
              <p:tags r:id="rId3"/>
            </p:custDataLst>
          </p:nvPr>
        </p:nvGraphicFramePr>
        <p:xfrm>
          <a:off x="6501765" y="2030730"/>
          <a:ext cx="5575300" cy="3660140"/>
        </p:xfrm>
        <a:graphic>
          <a:graphicData uri="http://schemas.openxmlformats.org/drawingml/2006/table">
            <a:tbl>
              <a:tblPr firstRow="1" bandRow="1">
                <a:tableStyleId>{5C22544A-7EE6-4342-B048-85BDC9FD1C3A}</a:tableStyleId>
              </a:tblPr>
              <a:tblGrid>
                <a:gridCol w="1343025">
                  <a:extLst>
                    <a:ext uri="{9D8B030D-6E8A-4147-A177-3AD203B41FA5}">
                      <a16:colId xmlns:a16="http://schemas.microsoft.com/office/drawing/2014/main" val="20000"/>
                    </a:ext>
                  </a:extLst>
                </a:gridCol>
                <a:gridCol w="1790700">
                  <a:extLst>
                    <a:ext uri="{9D8B030D-6E8A-4147-A177-3AD203B41FA5}">
                      <a16:colId xmlns:a16="http://schemas.microsoft.com/office/drawing/2014/main" val="20001"/>
                    </a:ext>
                  </a:extLst>
                </a:gridCol>
                <a:gridCol w="2441575">
                  <a:extLst>
                    <a:ext uri="{9D8B030D-6E8A-4147-A177-3AD203B41FA5}">
                      <a16:colId xmlns:a16="http://schemas.microsoft.com/office/drawing/2014/main" val="20002"/>
                    </a:ext>
                  </a:extLst>
                </a:gridCol>
              </a:tblGrid>
              <a:tr h="381000">
                <a:tc>
                  <a:txBody>
                    <a:bodyPr/>
                    <a:lstStyle/>
                    <a:p>
                      <a:pPr algn="l">
                        <a:buNone/>
                      </a:pPr>
                      <a:r>
                        <a:rPr lang="zh-CN" sz="1400">
                          <a:solidFill>
                            <a:srgbClr val="000000"/>
                          </a:solidFill>
                          <a:latin typeface="宋体" panose="02010600030101010101" pitchFamily="2" charset="-122"/>
                          <a:ea typeface="宋体" panose="02010600030101010101" pitchFamily="2" charset="-122"/>
                        </a:rPr>
                        <a:t>数据集</a:t>
                      </a:r>
                      <a:endParaRPr lang="zh-CN" altLang="en-US" sz="1400">
                        <a:solidFill>
                          <a:srgbClr val="000000"/>
                        </a:solidFill>
                        <a:latin typeface="宋体" panose="02010600030101010101" pitchFamily="2" charset="-122"/>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zh-CN" sz="1400">
                          <a:solidFill>
                            <a:srgbClr val="000000"/>
                          </a:solidFill>
                          <a:latin typeface="宋体" panose="02010600030101010101" pitchFamily="2" charset="-122"/>
                          <a:ea typeface="宋体" panose="02010600030101010101" pitchFamily="2" charset="-122"/>
                        </a:rPr>
                        <a:t>说明</a:t>
                      </a:r>
                      <a:endParaRPr lang="zh-CN" altLang="en-US" sz="1400">
                        <a:solidFill>
                          <a:srgbClr val="000000"/>
                        </a:solidFill>
                        <a:latin typeface="宋体" panose="02010600030101010101" pitchFamily="2" charset="-122"/>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zh-CN" sz="1400">
                          <a:solidFill>
                            <a:srgbClr val="000000"/>
                          </a:solidFill>
                          <a:latin typeface="宋体" panose="02010600030101010101" pitchFamily="2" charset="-122"/>
                          <a:ea typeface="宋体" panose="02010600030101010101" pitchFamily="2" charset="-122"/>
                        </a:rPr>
                        <a:t>网址</a:t>
                      </a:r>
                      <a:endParaRPr lang="zh-CN" altLang="en-US" sz="1400">
                        <a:solidFill>
                          <a:srgbClr val="000000"/>
                        </a:solidFill>
                        <a:latin typeface="宋体" panose="02010600030101010101" pitchFamily="2" charset="-122"/>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algn="l">
                        <a:buNone/>
                      </a:pPr>
                      <a:r>
                        <a:rPr lang="en-US" sz="1400">
                          <a:solidFill>
                            <a:srgbClr val="000000"/>
                          </a:solidFill>
                          <a:latin typeface="宋体" panose="02010600030101010101" pitchFamily="2" charset="-122"/>
                        </a:rPr>
                        <a:t>MovieLens</a:t>
                      </a:r>
                      <a:endParaRPr lang="en-US" altLang="en-US" sz="140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电影推荐系统数据集，包括多个大小的版本</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400">
                          <a:solidFill>
                            <a:srgbClr val="0000FF"/>
                          </a:solidFill>
                          <a:latin typeface="宋体" panose="02010600030101010101" pitchFamily="2" charset="-122"/>
                          <a:hlinkClick r:id="rId13" tooltip="https://grouplens.org/datasets/movielens/"/>
                        </a:rPr>
                        <a:t>https://grouplens.org/datasets/movielens/</a:t>
                      </a:r>
                      <a:endParaRPr lang="en-US" altLang="en-US" sz="1400">
                        <a:solidFill>
                          <a:srgbClr val="0000FF"/>
                        </a:solidFill>
                        <a:latin typeface="宋体" panose="02010600030101010101" pitchFamily="2" charset="-122"/>
                        <a:hlinkClick r:id="rId13" tooltip="https://grouplens.org/datasets/movielens/"/>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algn="l">
                        <a:buNone/>
                      </a:pPr>
                      <a:r>
                        <a:rPr lang="en-US" sz="1400">
                          <a:solidFill>
                            <a:srgbClr val="000000"/>
                          </a:solidFill>
                          <a:latin typeface="宋体" panose="02010600030101010101" pitchFamily="2" charset="-122"/>
                        </a:rPr>
                        <a:t>Netflix Prize DataSet</a:t>
                      </a:r>
                      <a:endParaRPr lang="en-US" altLang="en-US" sz="140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1亿部电影评分，Netflix悬赏100万美金的知名数据集</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400">
                          <a:solidFill>
                            <a:srgbClr val="0000FF"/>
                          </a:solidFill>
                          <a:latin typeface="宋体" panose="02010600030101010101" pitchFamily="2" charset="-122"/>
                          <a:hlinkClick r:id="rId14" tooltip="https://www.netflixprize.com/"/>
                        </a:rPr>
                        <a:t>https://www.netflixprize.com/</a:t>
                      </a:r>
                      <a:endParaRPr lang="en-US" altLang="en-US" sz="1400">
                        <a:solidFill>
                          <a:srgbClr val="0000FF"/>
                        </a:solidFill>
                        <a:latin typeface="宋体" panose="02010600030101010101" pitchFamily="2" charset="-122"/>
                        <a:hlinkClick r:id="rId14" tooltip="https://www.netflixprize.com/"/>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algn="l">
                        <a:buNone/>
                      </a:pPr>
                      <a:r>
                        <a:rPr lang="en-US" sz="1400">
                          <a:solidFill>
                            <a:srgbClr val="000000"/>
                          </a:solidFill>
                          <a:latin typeface="宋体" panose="02010600030101010101" pitchFamily="2" charset="-122"/>
                        </a:rPr>
                        <a:t>LETOR</a:t>
                      </a:r>
                      <a:endParaRPr lang="en-US" altLang="en-US" sz="140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信息检索数据集</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400">
                          <a:solidFill>
                            <a:srgbClr val="0000FF"/>
                          </a:solidFill>
                          <a:latin typeface="宋体" panose="02010600030101010101" pitchFamily="2" charset="-122"/>
                          <a:hlinkClick r:id="rId15" tooltip="https://www.microsoft.com/en-us/research/project/letor-learning-rank-information-retrieval/"/>
                        </a:rPr>
                        <a:t>https://www.microsoft.com/en-us/research/project/letor-learning-rank-information-retrieval/</a:t>
                      </a:r>
                      <a:endParaRPr lang="en-US" altLang="en-US" sz="1400">
                        <a:solidFill>
                          <a:srgbClr val="0000FF"/>
                        </a:solidFill>
                        <a:latin typeface="宋体" panose="02010600030101010101" pitchFamily="2" charset="-122"/>
                        <a:hlinkClick r:id="rId15" tooltip="https://www.microsoft.com/en-us/research/project/letor-learning-rank-information-retrieval/"/>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algn="l">
                        <a:buNone/>
                      </a:pPr>
                      <a:r>
                        <a:rPr lang="en-US" sz="1400">
                          <a:solidFill>
                            <a:srgbClr val="000000"/>
                          </a:solidFill>
                          <a:latin typeface="宋体" panose="02010600030101010101" pitchFamily="2" charset="-122"/>
                        </a:rPr>
                        <a:t>MSLR</a:t>
                      </a:r>
                      <a:endParaRPr lang="en-US" altLang="en-US" sz="140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微软发布的Learning to Rank数据集</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400">
                          <a:solidFill>
                            <a:srgbClr val="0000FF"/>
                          </a:solidFill>
                          <a:latin typeface="宋体" panose="02010600030101010101" pitchFamily="2" charset="-122"/>
                          <a:hlinkClick r:id="rId16" tooltip="https://www.microsoft.com/en-us/research/project/mslr/"/>
                        </a:rPr>
                        <a:t>https://www.microsoft.com/en-us/research/project/mslr/</a:t>
                      </a:r>
                      <a:endParaRPr lang="en-US" altLang="en-US" sz="1400">
                        <a:solidFill>
                          <a:srgbClr val="0000FF"/>
                        </a:solidFill>
                        <a:latin typeface="宋体" panose="02010600030101010101" pitchFamily="2" charset="-122"/>
                        <a:hlinkClick r:id="rId16" tooltip="https://www.microsoft.com/en-us/research/project/mslr/"/>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p>
                      <a:pPr algn="l">
                        <a:buNone/>
                      </a:pPr>
                      <a:r>
                        <a:rPr lang="en-US" sz="1400">
                          <a:solidFill>
                            <a:srgbClr val="000000"/>
                          </a:solidFill>
                          <a:latin typeface="宋体" panose="02010600030101010101" pitchFamily="2" charset="-122"/>
                        </a:rPr>
                        <a:t>Yahoo LTR</a:t>
                      </a:r>
                      <a:endParaRPr lang="en-US" altLang="en-US" sz="140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雅虎发布的LTR比赛数据集</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http://webscope.sandbox.yahoo.com/</a:t>
                      </a:r>
                      <a:endParaRPr lang="en-US" altLang="en-US" sz="140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a:t>
            </a:r>
            <a:r>
              <a:rPr lang="en-US" dirty="0">
                <a:sym typeface="+mn-ea"/>
              </a:rPr>
              <a:t>nCoV</a:t>
            </a:r>
            <a:r>
              <a:rPr lang="zh-CN" altLang="en-US" dirty="0">
                <a:ea typeface="宋体" panose="02010600030101010101" pitchFamily="2" charset="-122"/>
                <a:sym typeface="+mn-ea"/>
              </a:rPr>
              <a:t>）</a:t>
            </a:r>
          </a:p>
        </p:txBody>
      </p:sp>
      <p:sp>
        <p:nvSpPr>
          <p:cNvPr id="3" name="Content Placeholder 2"/>
          <p:cNvSpPr txBox="1">
            <a:spLocks noGrp="1"/>
          </p:cNvSpPr>
          <p:nvPr/>
        </p:nvSpPr>
        <p:spPr>
          <a:xfrm>
            <a:off x="1595755" y="1037590"/>
            <a:ext cx="9807575" cy="84836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2200" dirty="0">
                <a:ea typeface="宋体" panose="02010600030101010101" pitchFamily="2" charset="-122"/>
              </a:rPr>
              <a:t>https://dwz.cn/QzQGw9PN</a:t>
            </a:r>
          </a:p>
        </p:txBody>
      </p:sp>
      <p:pic>
        <p:nvPicPr>
          <p:cNvPr id="4" name="图片 3"/>
          <p:cNvPicPr>
            <a:picLocks noChangeAspect="1"/>
          </p:cNvPicPr>
          <p:nvPr/>
        </p:nvPicPr>
        <p:blipFill>
          <a:blip r:embed="rId2"/>
          <a:stretch>
            <a:fillRect/>
          </a:stretch>
        </p:blipFill>
        <p:spPr>
          <a:xfrm>
            <a:off x="1595755" y="1658620"/>
            <a:ext cx="8605520" cy="499999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a:t>
            </a:r>
            <a:r>
              <a:rPr lang="en-US" dirty="0">
                <a:sym typeface="+mn-ea"/>
              </a:rPr>
              <a:t>nCoV</a:t>
            </a:r>
            <a:r>
              <a:rPr lang="zh-CN" altLang="en-US" dirty="0">
                <a:ea typeface="宋体" panose="02010600030101010101" pitchFamily="2" charset="-122"/>
                <a:sym typeface="+mn-ea"/>
              </a:rPr>
              <a:t>）</a:t>
            </a:r>
          </a:p>
        </p:txBody>
      </p:sp>
      <p:sp>
        <p:nvSpPr>
          <p:cNvPr id="4"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数据源：丁香园 </a:t>
            </a:r>
          </a:p>
          <a:p>
            <a:pPr marL="0" indent="0">
              <a:lnSpc>
                <a:spcPct val="150000"/>
              </a:lnSpc>
              <a:buNone/>
            </a:pPr>
            <a:r>
              <a:rPr lang="zh-CN" altLang="en-US" sz="1800" dirty="0">
                <a:ea typeface="宋体" panose="02010600030101010101" pitchFamily="2" charset="-122"/>
                <a:sym typeface="+mn-ea"/>
              </a:rPr>
              <a:t>https://lab.isaaclin.cn/nCoV/</a:t>
            </a:r>
          </a:p>
          <a:p>
            <a:pPr>
              <a:lnSpc>
                <a:spcPct val="150000"/>
              </a:lnSpc>
            </a:pPr>
            <a:r>
              <a:rPr lang="zh-CN" altLang="en-US" sz="1800" dirty="0">
                <a:ea typeface="宋体" panose="02010600030101010101" pitchFamily="2" charset="-122"/>
                <a:sym typeface="+mn-ea"/>
              </a:rPr>
              <a:t>全国疫情概览： /nCoV/api/overall</a:t>
            </a:r>
          </a:p>
          <a:p>
            <a:pPr>
              <a:lnSpc>
                <a:spcPct val="150000"/>
              </a:lnSpc>
            </a:pPr>
            <a:r>
              <a:rPr lang="zh-CN" altLang="en-US" sz="1800" dirty="0">
                <a:ea typeface="宋体" panose="02010600030101010101" pitchFamily="2" charset="-122"/>
                <a:sym typeface="+mn-ea"/>
              </a:rPr>
              <a:t>省份、地区列表： /nCoV/api/provinceName</a:t>
            </a:r>
          </a:p>
          <a:p>
            <a:pPr>
              <a:lnSpc>
                <a:spcPct val="150000"/>
              </a:lnSpc>
            </a:pPr>
            <a:r>
              <a:rPr lang="zh-CN" altLang="en-US" sz="1800" dirty="0">
                <a:ea typeface="宋体" panose="02010600030101010101" pitchFamily="2" charset="-122"/>
                <a:sym typeface="+mn-ea"/>
              </a:rPr>
              <a:t>地区的疫情数据：/nCoV/api/area</a:t>
            </a:r>
          </a:p>
          <a:p>
            <a:pPr>
              <a:lnSpc>
                <a:spcPct val="150000"/>
              </a:lnSpc>
            </a:pPr>
            <a:r>
              <a:rPr lang="zh-CN" altLang="zh-CN" sz="1800" dirty="0">
                <a:ea typeface="宋体" panose="02010600030101010101" pitchFamily="2" charset="-122"/>
                <a:sym typeface="+mn-ea"/>
              </a:rPr>
              <a:t>疫情相关新闻：</a:t>
            </a:r>
            <a:r>
              <a:rPr lang="en-US" altLang="zh-CN" sz="1800" dirty="0">
                <a:ea typeface="宋体" panose="02010600030101010101" pitchFamily="2" charset="-122"/>
                <a:sym typeface="+mn-ea"/>
              </a:rPr>
              <a:t>/</a:t>
            </a:r>
            <a:r>
              <a:rPr lang="zh-CN" altLang="en-US" sz="1800" dirty="0">
                <a:ea typeface="宋体" panose="02010600030101010101" pitchFamily="2" charset="-122"/>
                <a:sym typeface="+mn-ea"/>
              </a:rPr>
              <a:t>nCoV/api/news</a:t>
            </a:r>
          </a:p>
          <a:p>
            <a:pPr>
              <a:lnSpc>
                <a:spcPct val="150000"/>
              </a:lnSpc>
            </a:pPr>
            <a:r>
              <a:rPr lang="zh-CN" altLang="en-US" sz="1800" dirty="0">
                <a:ea typeface="宋体" panose="02010600030101010101" pitchFamily="2" charset="-122"/>
                <a:sym typeface="+mn-ea"/>
              </a:rPr>
              <a:t>疫情相关谣言：/nCoV/api/rumors</a:t>
            </a:r>
          </a:p>
          <a:p>
            <a:pPr>
              <a:lnSpc>
                <a:spcPct val="150000"/>
              </a:lnSpc>
            </a:pP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爬虫抓取工具</a:t>
            </a:r>
            <a:endParaRPr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火车采集器</a:t>
            </a:r>
          </a:p>
          <a:p>
            <a:pPr marL="0" indent="0">
              <a:lnSpc>
                <a:spcPct val="150000"/>
              </a:lnSpc>
              <a:buNone/>
            </a:pPr>
            <a:r>
              <a:rPr altLang="zh-CN" sz="1800" dirty="0">
                <a:ea typeface="宋体" panose="02010600030101010101" pitchFamily="2" charset="-122"/>
                <a:sym typeface="+mn-ea"/>
              </a:rPr>
              <a:t>1</a:t>
            </a:r>
            <a:r>
              <a:rPr lang="en-US" sz="1800" dirty="0">
                <a:ea typeface="宋体" panose="02010600030101010101" pitchFamily="2" charset="-122"/>
                <a:sym typeface="+mn-ea"/>
              </a:rPr>
              <a:t>4</a:t>
            </a:r>
            <a:r>
              <a:rPr altLang="zh-CN" sz="1800" dirty="0">
                <a:ea typeface="宋体" panose="02010600030101010101" pitchFamily="2" charset="-122"/>
                <a:sym typeface="+mn-ea"/>
              </a:rPr>
              <a:t>年历史，老牌采集工具。不仅可以做抓取工具，也可以做数据清洗、数据分析、数据挖掘、可视化等工作。数据源适用于绝大部分的网页，网页中能看到的内容都可以通过采集规则进行抓取</a:t>
            </a:r>
          </a:p>
          <a:p>
            <a:pPr>
              <a:lnSpc>
                <a:spcPct val="150000"/>
              </a:lnSpc>
            </a:pPr>
            <a:r>
              <a:rPr lang="en-US" altLang="zh-CN" sz="1800" dirty="0">
                <a:ea typeface="宋体" panose="02010600030101010101" pitchFamily="2" charset="-122"/>
                <a:sym typeface="+mn-ea"/>
              </a:rPr>
              <a:t>搜集客</a:t>
            </a:r>
          </a:p>
          <a:p>
            <a:pPr marL="0" indent="0">
              <a:lnSpc>
                <a:spcPct val="150000"/>
              </a:lnSpc>
              <a:buNone/>
            </a:pPr>
            <a:r>
              <a:rPr lang="en-US" altLang="zh-CN" sz="1800" dirty="0">
                <a:ea typeface="宋体" panose="02010600030101010101" pitchFamily="2" charset="-122"/>
                <a:sym typeface="+mn-ea"/>
              </a:rPr>
              <a:t>完全可视化操作，无需编程。采集过程所见即所得，抓取结果信息、错误信息等都反应在软件中。没有流程的概念，用户只需要关注抓取什么数据，而流程细节完全交给集搜客来处理。所有爬虫</a:t>
            </a:r>
            <a:r>
              <a:rPr lang="zh-CN" altLang="en-US" sz="1800" dirty="0">
                <a:ea typeface="宋体" panose="02010600030101010101" pitchFamily="2" charset="-122"/>
                <a:sym typeface="+mn-ea"/>
              </a:rPr>
              <a:t>需要</a:t>
            </a:r>
            <a:r>
              <a:rPr lang="en-US" altLang="zh-CN" sz="1800" dirty="0">
                <a:ea typeface="宋体" panose="02010600030101010101" pitchFamily="2" charset="-122"/>
                <a:sym typeface="+mn-ea"/>
              </a:rPr>
              <a:t>在用户自己电脑上跑</a:t>
            </a:r>
          </a:p>
        </p:txBody>
      </p:sp>
      <p:pic>
        <p:nvPicPr>
          <p:cNvPr id="3" name="图片 2"/>
          <p:cNvPicPr>
            <a:picLocks noChangeAspect="1"/>
          </p:cNvPicPr>
          <p:nvPr/>
        </p:nvPicPr>
        <p:blipFill>
          <a:blip r:embed="rId4"/>
          <a:stretch>
            <a:fillRect/>
          </a:stretch>
        </p:blipFill>
        <p:spPr>
          <a:xfrm>
            <a:off x="6517640" y="1829435"/>
            <a:ext cx="5367020" cy="3896995"/>
          </a:xfrm>
          <a:prstGeom prst="rect">
            <a:avLst/>
          </a:prstGeom>
        </p:spPr>
      </p:pic>
    </p:spTree>
    <p:custDataLst>
      <p:tags r:id="rId1"/>
    </p:custData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爬虫抓取工具</a:t>
            </a:r>
            <a:endParaRPr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八爪鱼</a:t>
            </a:r>
          </a:p>
          <a:p>
            <a:pPr marL="0" indent="0">
              <a:lnSpc>
                <a:spcPct val="150000"/>
              </a:lnSpc>
              <a:buNone/>
            </a:pPr>
            <a:r>
              <a:rPr altLang="zh-CN" sz="1800" dirty="0">
                <a:ea typeface="宋体" panose="02010600030101010101" pitchFamily="2" charset="-122"/>
                <a:sym typeface="+mn-ea"/>
              </a:rPr>
              <a:t>知名采集工具，</a:t>
            </a:r>
            <a:r>
              <a:rPr lang="zh-CN" sz="1800" dirty="0">
                <a:ea typeface="宋体" panose="02010600030101010101" pitchFamily="2" charset="-122"/>
                <a:sym typeface="+mn-ea"/>
              </a:rPr>
              <a:t>分为</a:t>
            </a:r>
            <a:r>
              <a:rPr altLang="zh-CN" sz="1800" dirty="0">
                <a:ea typeface="宋体" panose="02010600030101010101" pitchFamily="2" charset="-122"/>
                <a:sym typeface="+mn-ea"/>
              </a:rPr>
              <a:t>免费采集模板，云采集（付费）。</a:t>
            </a:r>
          </a:p>
          <a:p>
            <a:pPr marL="0" indent="0">
              <a:lnSpc>
                <a:spcPct val="150000"/>
              </a:lnSpc>
              <a:buNone/>
            </a:pPr>
            <a:r>
              <a:rPr altLang="zh-CN" sz="1800" dirty="0">
                <a:ea typeface="宋体" panose="02010600030101010101" pitchFamily="2" charset="-122"/>
                <a:sym typeface="+mn-ea"/>
              </a:rPr>
              <a:t>免费的采集模板实际上就是内容采集规则，包括了电商类、生活服务类、社交媒体类、论坛类的网站都可以采集，用起来非常方便。也可以自己来自定义任务。</a:t>
            </a:r>
          </a:p>
          <a:p>
            <a:pPr marL="0" indent="0">
              <a:lnSpc>
                <a:spcPct val="150000"/>
              </a:lnSpc>
              <a:buNone/>
            </a:pPr>
            <a:r>
              <a:rPr altLang="zh-CN" sz="1800" dirty="0">
                <a:ea typeface="宋体" panose="02010600030101010101" pitchFamily="2" charset="-122"/>
                <a:sym typeface="+mn-ea"/>
              </a:rPr>
              <a:t>云采集</a:t>
            </a:r>
            <a:r>
              <a:rPr lang="zh-CN" sz="1800" dirty="0">
                <a:ea typeface="宋体" panose="02010600030101010101" pitchFamily="2" charset="-122"/>
                <a:sym typeface="+mn-ea"/>
              </a:rPr>
              <a:t>，</a:t>
            </a:r>
            <a:r>
              <a:rPr altLang="zh-CN" sz="1800" dirty="0">
                <a:ea typeface="宋体" panose="02010600030101010101" pitchFamily="2" charset="-122"/>
                <a:sym typeface="+mn-ea"/>
              </a:rPr>
              <a:t>就是当你配置好采集任务，就可以交给云端进行采集。八爪鱼一共有5000台服务器，通过云端多节点并发采集，采集速度远远超过本地采集。此外还可以自动切换多个 IP，避免IP被封影响采集</a:t>
            </a:r>
            <a:endParaRPr lang="en-US" altLang="zh-CN" sz="18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6978650" y="2138680"/>
            <a:ext cx="4724400" cy="3438525"/>
          </a:xfrm>
          <a:prstGeom prst="rect">
            <a:avLst/>
          </a:prstGeom>
        </p:spPr>
      </p:pic>
    </p:spTree>
    <p:custDataLst>
      <p:tags r:id="rId1"/>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传感器</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传感器采集是基于特定的设备，</a:t>
            </a:r>
            <a:r>
              <a:rPr lang="zh-CN" sz="1800" dirty="0">
                <a:ea typeface="宋体" panose="02010600030101010101" pitchFamily="2" charset="-122"/>
                <a:sym typeface="+mn-ea"/>
              </a:rPr>
              <a:t>采集和交互信息</a:t>
            </a:r>
            <a:r>
              <a:rPr lang="zh-CN" altLang="zh-CN" sz="1800" dirty="0">
                <a:ea typeface="宋体" panose="02010600030101010101" pitchFamily="2" charset="-122"/>
                <a:sym typeface="+mn-ea"/>
              </a:rPr>
              <a:t>，包括</a:t>
            </a:r>
            <a:r>
              <a:rPr lang="zh-CN" sz="1800" dirty="0">
                <a:ea typeface="宋体" panose="02010600030101010101" pitchFamily="2" charset="-122"/>
                <a:sym typeface="+mn-ea"/>
              </a:rPr>
              <a:t>图像，语音，温度，重量，测速</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AIot（人工智能物联网）=AI（人工智能）+Iot（物联网）</a:t>
            </a:r>
          </a:p>
          <a:p>
            <a:pPr>
              <a:lnSpc>
                <a:spcPct val="150000"/>
              </a:lnSpc>
            </a:pPr>
            <a:r>
              <a:rPr lang="zh-CN" sz="1800" dirty="0">
                <a:ea typeface="宋体" panose="02010600030101010101" pitchFamily="2" charset="-122"/>
                <a:sym typeface="+mn-ea"/>
              </a:rPr>
              <a:t>场景：智能家居，医疗，会议，交通等</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美的的</a:t>
            </a:r>
            <a:r>
              <a:rPr lang="en-US" altLang="zh-CN" sz="1800" dirty="0">
                <a:ea typeface="宋体" panose="02010600030101010101" pitchFamily="2" charset="-122"/>
                <a:sym typeface="+mn-ea"/>
              </a:rPr>
              <a:t>iot</a:t>
            </a:r>
            <a:r>
              <a:rPr lang="zh-CN" altLang="zh-CN" sz="1800" dirty="0">
                <a:ea typeface="宋体" panose="02010600030101010101" pitchFamily="2" charset="-122"/>
                <a:sym typeface="+mn-ea"/>
              </a:rPr>
              <a:t>战略</a:t>
            </a:r>
            <a:endParaRPr lang="en-US"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6567805" y="1814195"/>
            <a:ext cx="5286375" cy="3009900"/>
          </a:xfrm>
          <a:prstGeom prst="rect">
            <a:avLst/>
          </a:prstGeom>
        </p:spPr>
      </p:pic>
    </p:spTree>
    <p:custDataLst>
      <p:tags r:id="rId1"/>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亚马逊无人超市 </a:t>
            </a: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Amazon Go</a:t>
            </a:r>
            <a:endParaRPr sz="1800" b="1"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endParaRPr lang="zh-CN" sz="1800" b="1" dirty="0">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2" name="组合 1"/>
          <p:cNvGrpSpPr/>
          <p:nvPr/>
        </p:nvGrpSpPr>
        <p:grpSpPr>
          <a:xfrm>
            <a:off x="1228725" y="2073275"/>
            <a:ext cx="11038840" cy="3968750"/>
            <a:chOff x="1996" y="2338"/>
            <a:chExt cx="17384" cy="6250"/>
          </a:xfrm>
        </p:grpSpPr>
        <p:sp>
          <p:nvSpPr>
            <p:cNvPr id="33" name="Freeform 40"/>
            <p:cNvSpPr/>
            <p:nvPr/>
          </p:nvSpPr>
          <p:spPr bwMode="auto">
            <a:xfrm>
              <a:off x="12871" y="2353"/>
              <a:ext cx="4287" cy="3850"/>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blipFill rotWithShape="1">
              <a:blip r:embed="rId4"/>
              <a:stretch>
                <a:fillRect/>
              </a:stretch>
            </a:blipFill>
            <a:ln w="76200">
              <a:solidFill>
                <a:srgbClr val="FFC000"/>
              </a:solidFill>
            </a:ln>
            <a:effectLst>
              <a:outerShdw blurRad="152400" dist="38100" algn="l" rotWithShape="0">
                <a:prstClr val="black">
                  <a:alpha val="32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365">
                <a:lnSpc>
                  <a:spcPct val="90000"/>
                </a:lnSpc>
                <a:spcBef>
                  <a:spcPct val="0"/>
                </a:spcBef>
                <a:spcAft>
                  <a:spcPct val="35000"/>
                </a:spcAft>
              </a:pPr>
              <a:endParaRPr lang="zh-CN" altLang="en-US" sz="4000"/>
            </a:p>
          </p:txBody>
        </p:sp>
        <p:sp>
          <p:nvSpPr>
            <p:cNvPr id="37" name="Freeform 42"/>
            <p:cNvSpPr/>
            <p:nvPr/>
          </p:nvSpPr>
          <p:spPr bwMode="auto">
            <a:xfrm>
              <a:off x="9292" y="2338"/>
              <a:ext cx="4287" cy="3850"/>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blipFill rotWithShape="1">
              <a:blip r:embed="rId5"/>
              <a:stretch>
                <a:fillRect/>
              </a:stretch>
            </a:blipFill>
            <a:ln w="76200">
              <a:solidFill>
                <a:srgbClr val="FFC000"/>
              </a:solidFill>
            </a:ln>
            <a:effectLst>
              <a:outerShdw blurRad="152400" dist="38100" algn="l" rotWithShape="0">
                <a:prstClr val="black">
                  <a:alpha val="32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365">
                <a:lnSpc>
                  <a:spcPct val="90000"/>
                </a:lnSpc>
                <a:spcBef>
                  <a:spcPct val="0"/>
                </a:spcBef>
                <a:spcAft>
                  <a:spcPct val="35000"/>
                </a:spcAft>
              </a:pPr>
              <a:endParaRPr lang="zh-CN" altLang="en-US" sz="4000"/>
            </a:p>
          </p:txBody>
        </p:sp>
        <p:sp>
          <p:nvSpPr>
            <p:cNvPr id="39" name="Freeform 44"/>
            <p:cNvSpPr/>
            <p:nvPr/>
          </p:nvSpPr>
          <p:spPr bwMode="auto">
            <a:xfrm>
              <a:off x="5790" y="2338"/>
              <a:ext cx="4283" cy="3850"/>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blipFill rotWithShape="1">
              <a:blip r:embed="rId6"/>
              <a:stretch>
                <a:fillRect/>
              </a:stretch>
            </a:blipFill>
            <a:ln w="76200">
              <a:solidFill>
                <a:srgbClr val="FFC000"/>
              </a:solidFill>
            </a:ln>
            <a:effectLst>
              <a:outerShdw blurRad="152400" dist="38100" algn="l" rotWithShape="0">
                <a:prstClr val="black">
                  <a:alpha val="32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365">
                <a:lnSpc>
                  <a:spcPct val="90000"/>
                </a:lnSpc>
                <a:spcBef>
                  <a:spcPct val="0"/>
                </a:spcBef>
                <a:spcAft>
                  <a:spcPct val="35000"/>
                </a:spcAft>
              </a:pPr>
              <a:endParaRPr lang="zh-CN" altLang="en-US" sz="4000"/>
            </a:p>
          </p:txBody>
        </p:sp>
        <p:sp>
          <p:nvSpPr>
            <p:cNvPr id="41" name="Freeform 46"/>
            <p:cNvSpPr/>
            <p:nvPr/>
          </p:nvSpPr>
          <p:spPr bwMode="auto">
            <a:xfrm>
              <a:off x="1996" y="2384"/>
              <a:ext cx="4287" cy="3850"/>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blipFill rotWithShape="1">
              <a:blip r:embed="rId7"/>
              <a:stretch>
                <a:fillRect/>
              </a:stretch>
            </a:blipFill>
            <a:ln w="76200">
              <a:solidFill>
                <a:srgbClr val="FFC000"/>
              </a:solidFill>
            </a:ln>
            <a:effectLst>
              <a:outerShdw blurRad="152400" dist="38100" algn="l" rotWithShape="0">
                <a:prstClr val="black">
                  <a:alpha val="32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365">
                <a:lnSpc>
                  <a:spcPct val="90000"/>
                </a:lnSpc>
                <a:spcBef>
                  <a:spcPct val="0"/>
                </a:spcBef>
                <a:spcAft>
                  <a:spcPct val="35000"/>
                </a:spcAft>
              </a:pPr>
              <a:endParaRPr lang="zh-CN" altLang="en-US" sz="4000"/>
            </a:p>
          </p:txBody>
        </p:sp>
        <p:sp>
          <p:nvSpPr>
            <p:cNvPr id="57" name="TextBox 39"/>
            <p:cNvSpPr txBox="1"/>
            <p:nvPr/>
          </p:nvSpPr>
          <p:spPr>
            <a:xfrm>
              <a:off x="2267" y="7102"/>
              <a:ext cx="2897" cy="896"/>
            </a:xfrm>
            <a:prstGeom prst="rect">
              <a:avLst/>
            </a:prstGeom>
            <a:noFill/>
          </p:spPr>
          <p:txBody>
            <a:bodyPr wrap="square" rtlCol="0">
              <a:spAutoFit/>
            </a:bodyPr>
            <a:lstStyle/>
            <a:p>
              <a:pPr lvl="0" algn="ctr" defTabSz="1375410">
                <a:lnSpc>
                  <a:spcPct val="112000"/>
                </a:lnSpc>
                <a:spcBef>
                  <a:spcPts val="535"/>
                </a:spcBef>
                <a:defRPr/>
              </a:pPr>
              <a:r>
                <a:rPr lang="zh-CN" altLang="en-US" sz="1400" kern="0" dirty="0">
                  <a:solidFill>
                    <a:srgbClr val="595959"/>
                  </a:solidFill>
                </a:rPr>
                <a:t>手机打开虚拟购物篮 扫描进入超市</a:t>
              </a:r>
            </a:p>
          </p:txBody>
        </p:sp>
        <p:sp>
          <p:nvSpPr>
            <p:cNvPr id="58" name="文本框 57"/>
            <p:cNvSpPr txBox="1"/>
            <p:nvPr/>
          </p:nvSpPr>
          <p:spPr>
            <a:xfrm>
              <a:off x="2150" y="6429"/>
              <a:ext cx="3161" cy="662"/>
            </a:xfrm>
            <a:prstGeom prst="rect">
              <a:avLst/>
            </a:prstGeom>
            <a:noFill/>
          </p:spPr>
          <p:txBody>
            <a:bodyPr wrap="square" rtlCol="0">
              <a:spAutoFit/>
            </a:bodyPr>
            <a:lstStyle/>
            <a:p>
              <a:pPr algn="ctr">
                <a:lnSpc>
                  <a:spcPct val="120000"/>
                </a:lnSpc>
              </a:pPr>
              <a:r>
                <a:rPr lang="zh-CN" altLang="en-US" b="1" dirty="0">
                  <a:solidFill>
                    <a:schemeClr val="tx1">
                      <a:lumMod val="85000"/>
                      <a:lumOff val="15000"/>
                    </a:schemeClr>
                  </a:solidFill>
                </a:rPr>
                <a:t>购物前</a:t>
              </a:r>
            </a:p>
          </p:txBody>
        </p:sp>
        <p:sp>
          <p:nvSpPr>
            <p:cNvPr id="59" name="TextBox 39"/>
            <p:cNvSpPr txBox="1"/>
            <p:nvPr/>
          </p:nvSpPr>
          <p:spPr>
            <a:xfrm>
              <a:off x="6193" y="7102"/>
              <a:ext cx="3138" cy="1003"/>
            </a:xfrm>
            <a:prstGeom prst="rect">
              <a:avLst/>
            </a:prstGeom>
            <a:noFill/>
          </p:spPr>
          <p:txBody>
            <a:bodyPr wrap="square" rtlCol="0">
              <a:spAutoFit/>
            </a:bodyPr>
            <a:lstStyle/>
            <a:p>
              <a:pPr lvl="0" algn="ctr" defTabSz="1375410">
                <a:lnSpc>
                  <a:spcPct val="112000"/>
                </a:lnSpc>
                <a:spcBef>
                  <a:spcPts val="535"/>
                </a:spcBef>
                <a:defRPr/>
              </a:pPr>
              <a:r>
                <a:rPr lang="zh-CN" altLang="en-US" sz="1400" kern="0" dirty="0">
                  <a:solidFill>
                    <a:srgbClr val="595959"/>
                  </a:solidFill>
                </a:rPr>
                <a:t>随手拿起想要的商品</a:t>
              </a:r>
            </a:p>
            <a:p>
              <a:pPr lvl="0" algn="ctr" defTabSz="1375410">
                <a:lnSpc>
                  <a:spcPct val="112000"/>
                </a:lnSpc>
                <a:spcBef>
                  <a:spcPts val="535"/>
                </a:spcBef>
                <a:defRPr/>
              </a:pPr>
              <a:r>
                <a:rPr lang="zh-CN" altLang="en-US" sz="1400" kern="0" dirty="0">
                  <a:solidFill>
                    <a:srgbClr val="595959"/>
                  </a:solidFill>
                </a:rPr>
                <a:t>传感器自动记录商品</a:t>
              </a:r>
            </a:p>
          </p:txBody>
        </p:sp>
        <p:sp>
          <p:nvSpPr>
            <p:cNvPr id="60" name="文本框 59"/>
            <p:cNvSpPr txBox="1"/>
            <p:nvPr/>
          </p:nvSpPr>
          <p:spPr>
            <a:xfrm>
              <a:off x="6181" y="6429"/>
              <a:ext cx="3161" cy="662"/>
            </a:xfrm>
            <a:prstGeom prst="rect">
              <a:avLst/>
            </a:prstGeom>
            <a:noFill/>
          </p:spPr>
          <p:txBody>
            <a:bodyPr wrap="square" rtlCol="0">
              <a:spAutoFit/>
            </a:bodyPr>
            <a:lstStyle/>
            <a:p>
              <a:pPr algn="ctr">
                <a:lnSpc>
                  <a:spcPct val="120000"/>
                </a:lnSpc>
              </a:pPr>
              <a:r>
                <a:rPr lang="zh-CN" altLang="en-US" b="1" dirty="0">
                  <a:solidFill>
                    <a:schemeClr val="tx1">
                      <a:lumMod val="85000"/>
                      <a:lumOff val="15000"/>
                    </a:schemeClr>
                  </a:solidFill>
                </a:rPr>
                <a:t>看到想要的</a:t>
              </a:r>
            </a:p>
          </p:txBody>
        </p:sp>
        <p:sp>
          <p:nvSpPr>
            <p:cNvPr id="61" name="TextBox 39"/>
            <p:cNvSpPr txBox="1"/>
            <p:nvPr/>
          </p:nvSpPr>
          <p:spPr>
            <a:xfrm>
              <a:off x="9611" y="7102"/>
              <a:ext cx="3228" cy="1003"/>
            </a:xfrm>
            <a:prstGeom prst="rect">
              <a:avLst/>
            </a:prstGeom>
            <a:noFill/>
          </p:spPr>
          <p:txBody>
            <a:bodyPr wrap="square" rtlCol="0">
              <a:spAutoFit/>
            </a:bodyPr>
            <a:lstStyle/>
            <a:p>
              <a:pPr lvl="0" algn="ctr" defTabSz="1375410">
                <a:lnSpc>
                  <a:spcPct val="112000"/>
                </a:lnSpc>
                <a:spcBef>
                  <a:spcPts val="535"/>
                </a:spcBef>
                <a:defRPr/>
              </a:pPr>
              <a:r>
                <a:rPr lang="zh-CN" altLang="en-US" sz="1400" kern="0" dirty="0">
                  <a:solidFill>
                    <a:srgbClr val="595959"/>
                  </a:solidFill>
                </a:rPr>
                <a:t>随手放回商品即可</a:t>
              </a:r>
            </a:p>
            <a:p>
              <a:pPr lvl="0" algn="ctr" defTabSz="1375410">
                <a:lnSpc>
                  <a:spcPct val="112000"/>
                </a:lnSpc>
                <a:spcBef>
                  <a:spcPts val="535"/>
                </a:spcBef>
                <a:defRPr/>
              </a:pPr>
              <a:r>
                <a:rPr lang="zh-CN" altLang="en-US" sz="1400" kern="0" dirty="0">
                  <a:solidFill>
                    <a:srgbClr val="595959"/>
                  </a:solidFill>
                </a:rPr>
                <a:t> </a:t>
              </a:r>
              <a:r>
                <a:rPr lang="en-US" altLang="zh-CN" sz="1400" kern="0" dirty="0">
                  <a:solidFill>
                    <a:srgbClr val="595959"/>
                  </a:solidFill>
                </a:rPr>
                <a:t>App</a:t>
              </a:r>
              <a:r>
                <a:rPr lang="zh-CN" altLang="en-US" sz="1400" kern="0" dirty="0">
                  <a:solidFill>
                    <a:srgbClr val="595959"/>
                  </a:solidFill>
                </a:rPr>
                <a:t>自动删除商品记录</a:t>
              </a:r>
            </a:p>
          </p:txBody>
        </p:sp>
        <p:sp>
          <p:nvSpPr>
            <p:cNvPr id="62" name="文本框 61"/>
            <p:cNvSpPr txBox="1"/>
            <p:nvPr/>
          </p:nvSpPr>
          <p:spPr>
            <a:xfrm>
              <a:off x="9660" y="6429"/>
              <a:ext cx="3161" cy="662"/>
            </a:xfrm>
            <a:prstGeom prst="rect">
              <a:avLst/>
            </a:prstGeom>
            <a:noFill/>
          </p:spPr>
          <p:txBody>
            <a:bodyPr wrap="square" rtlCol="0">
              <a:spAutoFit/>
            </a:bodyPr>
            <a:lstStyle/>
            <a:p>
              <a:pPr algn="ctr">
                <a:lnSpc>
                  <a:spcPct val="120000"/>
                </a:lnSpc>
              </a:pPr>
              <a:r>
                <a:rPr lang="zh-CN" altLang="en-US" b="1" dirty="0">
                  <a:solidFill>
                    <a:schemeClr val="tx1">
                      <a:lumMod val="85000"/>
                      <a:lumOff val="15000"/>
                    </a:schemeClr>
                  </a:solidFill>
                </a:rPr>
                <a:t>又不想买了</a:t>
              </a:r>
            </a:p>
          </p:txBody>
        </p:sp>
        <p:sp>
          <p:nvSpPr>
            <p:cNvPr id="63" name="TextBox 39"/>
            <p:cNvSpPr txBox="1"/>
            <p:nvPr/>
          </p:nvSpPr>
          <p:spPr>
            <a:xfrm>
              <a:off x="13248" y="7102"/>
              <a:ext cx="6132" cy="1486"/>
            </a:xfrm>
            <a:prstGeom prst="rect">
              <a:avLst/>
            </a:prstGeom>
            <a:noFill/>
          </p:spPr>
          <p:txBody>
            <a:bodyPr wrap="square" rtlCol="0">
              <a:spAutoFit/>
            </a:bodyPr>
            <a:lstStyle/>
            <a:p>
              <a:pPr lvl="0" algn="just" defTabSz="1375410">
                <a:lnSpc>
                  <a:spcPct val="112000"/>
                </a:lnSpc>
                <a:spcBef>
                  <a:spcPts val="535"/>
                </a:spcBef>
                <a:defRPr/>
              </a:pPr>
              <a:r>
                <a:rPr lang="en-US" altLang="zh-CN" sz="1400" kern="0" dirty="0">
                  <a:solidFill>
                    <a:srgbClr val="595959"/>
                  </a:solidFill>
                </a:rPr>
                <a:t>     </a:t>
              </a:r>
              <a:r>
                <a:rPr lang="zh-CN" altLang="en-US" sz="1400" kern="0" dirty="0">
                  <a:solidFill>
                    <a:srgbClr val="595959"/>
                  </a:solidFill>
                </a:rPr>
                <a:t>只需要直接走出超市</a:t>
              </a:r>
            </a:p>
            <a:p>
              <a:pPr lvl="0" algn="l" defTabSz="1375410">
                <a:lnSpc>
                  <a:spcPct val="112000"/>
                </a:lnSpc>
                <a:spcBef>
                  <a:spcPts val="535"/>
                </a:spcBef>
                <a:defRPr/>
              </a:pPr>
              <a:r>
                <a:rPr lang="zh-CN" altLang="en-US" sz="1400" kern="0" dirty="0">
                  <a:solidFill>
                    <a:srgbClr val="595959"/>
                  </a:solidFill>
                </a:rPr>
                <a:t>传感器会自动通知系统，对你带走的商品计价</a:t>
              </a:r>
              <a:endParaRPr lang="en-US" altLang="zh-CN" sz="1400" kern="0" dirty="0">
                <a:solidFill>
                  <a:srgbClr val="595959"/>
                </a:solidFill>
              </a:endParaRPr>
            </a:p>
            <a:p>
              <a:pPr lvl="0" algn="l" defTabSz="1375410">
                <a:lnSpc>
                  <a:spcPct val="112000"/>
                </a:lnSpc>
                <a:spcBef>
                  <a:spcPts val="535"/>
                </a:spcBef>
                <a:defRPr/>
              </a:pPr>
              <a:r>
                <a:rPr lang="zh-CN" altLang="en-US" sz="1400" kern="0" dirty="0">
                  <a:solidFill>
                    <a:srgbClr val="595959"/>
                  </a:solidFill>
                </a:rPr>
                <a:t> 购物单会自动在手机 app 上弹出</a:t>
              </a:r>
            </a:p>
          </p:txBody>
        </p:sp>
        <p:sp>
          <p:nvSpPr>
            <p:cNvPr id="64" name="文本框 63"/>
            <p:cNvSpPr txBox="1"/>
            <p:nvPr/>
          </p:nvSpPr>
          <p:spPr>
            <a:xfrm>
              <a:off x="13326" y="6429"/>
              <a:ext cx="3161" cy="662"/>
            </a:xfrm>
            <a:prstGeom prst="rect">
              <a:avLst/>
            </a:prstGeom>
            <a:noFill/>
          </p:spPr>
          <p:txBody>
            <a:bodyPr wrap="square" rtlCol="0">
              <a:spAutoFit/>
            </a:bodyPr>
            <a:lstStyle/>
            <a:p>
              <a:pPr algn="ctr">
                <a:lnSpc>
                  <a:spcPct val="120000"/>
                </a:lnSpc>
              </a:pPr>
              <a:r>
                <a:rPr lang="zh-CN" altLang="en-US" b="1" dirty="0">
                  <a:solidFill>
                    <a:schemeClr val="tx1">
                      <a:lumMod val="85000"/>
                      <a:lumOff val="15000"/>
                    </a:schemeClr>
                  </a:solidFill>
                </a:rPr>
                <a:t>完成购物</a:t>
              </a:r>
            </a:p>
          </p:txBody>
        </p:sp>
      </p:grpSp>
    </p:spTree>
    <p:custDataLst>
      <p:tags r:id="rId1"/>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Google/baidu</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无人驾驶</a:t>
            </a:r>
            <a:endParaRPr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endParaRPr 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4" name="椭圆 23"/>
          <p:cNvSpPr/>
          <p:nvPr/>
        </p:nvSpPr>
        <p:spPr>
          <a:xfrm>
            <a:off x="4338320" y="2042795"/>
            <a:ext cx="1717040" cy="163957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zh-CN" altLang="en-US" sz="3600" b="1" dirty="0">
                <a:latin typeface="微软雅黑" panose="020B0503020204020204" charset="-122"/>
                <a:ea typeface="微软雅黑" panose="020B0503020204020204" charset="-122"/>
              </a:rPr>
              <a:t>驾驶</a:t>
            </a:r>
          </a:p>
          <a:p>
            <a:pPr algn="ctr">
              <a:lnSpc>
                <a:spcPct val="100000"/>
              </a:lnSpc>
            </a:pPr>
            <a:r>
              <a:rPr lang="zh-CN" altLang="en-US" sz="3600" b="1" dirty="0">
                <a:latin typeface="微软雅黑" panose="020B0503020204020204" charset="-122"/>
                <a:ea typeface="微软雅黑" panose="020B0503020204020204" charset="-122"/>
              </a:rPr>
              <a:t>过程</a:t>
            </a:r>
          </a:p>
        </p:txBody>
      </p:sp>
      <p:pic>
        <p:nvPicPr>
          <p:cNvPr id="8" name="图片 7"/>
          <p:cNvPicPr>
            <a:picLocks noChangeAspect="1"/>
          </p:cNvPicPr>
          <p:nvPr/>
        </p:nvPicPr>
        <p:blipFill>
          <a:blip r:embed="rId4"/>
          <a:stretch>
            <a:fillRect/>
          </a:stretch>
        </p:blipFill>
        <p:spPr>
          <a:xfrm>
            <a:off x="6544945" y="2183765"/>
            <a:ext cx="4939665" cy="3188335"/>
          </a:xfrm>
          <a:prstGeom prst="rect">
            <a:avLst/>
          </a:prstGeom>
        </p:spPr>
      </p:pic>
      <p:grpSp>
        <p:nvGrpSpPr>
          <p:cNvPr id="18" name="组合 17"/>
          <p:cNvGrpSpPr/>
          <p:nvPr/>
        </p:nvGrpSpPr>
        <p:grpSpPr>
          <a:xfrm>
            <a:off x="250825" y="2524125"/>
            <a:ext cx="6264910" cy="2691765"/>
            <a:chOff x="988" y="4735"/>
            <a:chExt cx="9866" cy="4239"/>
          </a:xfrm>
        </p:grpSpPr>
        <p:grpSp>
          <p:nvGrpSpPr>
            <p:cNvPr id="14" name="组合 13"/>
            <p:cNvGrpSpPr/>
            <p:nvPr/>
          </p:nvGrpSpPr>
          <p:grpSpPr>
            <a:xfrm>
              <a:off x="4778" y="5491"/>
              <a:ext cx="2758" cy="2560"/>
              <a:chOff x="4839" y="5978"/>
              <a:chExt cx="2758" cy="2560"/>
            </a:xfrm>
          </p:grpSpPr>
          <p:sp>
            <p:nvSpPr>
              <p:cNvPr id="19" name="Freeform 5"/>
              <p:cNvSpPr/>
              <p:nvPr/>
            </p:nvSpPr>
            <p:spPr bwMode="auto">
              <a:xfrm rot="5400000">
                <a:off x="4938" y="5879"/>
                <a:ext cx="2560" cy="2758"/>
              </a:xfrm>
              <a:custGeom>
                <a:avLst/>
                <a:gdLst>
                  <a:gd name="T0" fmla="*/ 682 w 1364"/>
                  <a:gd name="T1" fmla="*/ 176 h 1539"/>
                  <a:gd name="T2" fmla="*/ 1364 w 1364"/>
                  <a:gd name="T3" fmla="*/ 857 h 1539"/>
                  <a:gd name="T4" fmla="*/ 682 w 1364"/>
                  <a:gd name="T5" fmla="*/ 1539 h 1539"/>
                  <a:gd name="T6" fmla="*/ 0 w 1364"/>
                  <a:gd name="T7" fmla="*/ 857 h 1539"/>
                  <a:gd name="T8" fmla="*/ 363 w 1364"/>
                  <a:gd name="T9" fmla="*/ 857 h 1539"/>
                  <a:gd name="T10" fmla="*/ 682 w 1364"/>
                  <a:gd name="T11" fmla="*/ 1176 h 1539"/>
                  <a:gd name="T12" fmla="*/ 1001 w 1364"/>
                  <a:gd name="T13" fmla="*/ 857 h 1539"/>
                  <a:gd name="T14" fmla="*/ 682 w 1364"/>
                  <a:gd name="T15" fmla="*/ 538 h 1539"/>
                  <a:gd name="T16" fmla="*/ 679 w 1364"/>
                  <a:gd name="T17" fmla="*/ 539 h 1539"/>
                  <a:gd name="T18" fmla="*/ 679 w 1364"/>
                  <a:gd name="T19" fmla="*/ 733 h 1539"/>
                  <a:gd name="T20" fmla="*/ 312 w 1364"/>
                  <a:gd name="T21" fmla="*/ 367 h 1539"/>
                  <a:gd name="T22" fmla="*/ 679 w 1364"/>
                  <a:gd name="T23" fmla="*/ 0 h 1539"/>
                  <a:gd name="T24" fmla="*/ 679 w 1364"/>
                  <a:gd name="T25" fmla="*/ 176 h 1539"/>
                  <a:gd name="T26" fmla="*/ 682 w 1364"/>
                  <a:gd name="T27" fmla="*/ 176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4" h="1539">
                    <a:moveTo>
                      <a:pt x="682" y="176"/>
                    </a:moveTo>
                    <a:cubicBezTo>
                      <a:pt x="1058" y="176"/>
                      <a:pt x="1364" y="481"/>
                      <a:pt x="1364" y="857"/>
                    </a:cubicBezTo>
                    <a:cubicBezTo>
                      <a:pt x="1364" y="1234"/>
                      <a:pt x="1058" y="1539"/>
                      <a:pt x="682" y="1539"/>
                    </a:cubicBezTo>
                    <a:cubicBezTo>
                      <a:pt x="306" y="1539"/>
                      <a:pt x="0" y="1234"/>
                      <a:pt x="0" y="857"/>
                    </a:cubicBezTo>
                    <a:cubicBezTo>
                      <a:pt x="363" y="857"/>
                      <a:pt x="363" y="857"/>
                      <a:pt x="363" y="857"/>
                    </a:cubicBezTo>
                    <a:cubicBezTo>
                      <a:pt x="363" y="1033"/>
                      <a:pt x="506" y="1176"/>
                      <a:pt x="682" y="1176"/>
                    </a:cubicBezTo>
                    <a:cubicBezTo>
                      <a:pt x="858" y="1176"/>
                      <a:pt x="1001" y="1033"/>
                      <a:pt x="1001" y="857"/>
                    </a:cubicBezTo>
                    <a:cubicBezTo>
                      <a:pt x="1001" y="681"/>
                      <a:pt x="858" y="538"/>
                      <a:pt x="682" y="538"/>
                    </a:cubicBezTo>
                    <a:cubicBezTo>
                      <a:pt x="681" y="538"/>
                      <a:pt x="680" y="539"/>
                      <a:pt x="679" y="539"/>
                    </a:cubicBezTo>
                    <a:cubicBezTo>
                      <a:pt x="679" y="733"/>
                      <a:pt x="679" y="733"/>
                      <a:pt x="679" y="733"/>
                    </a:cubicBezTo>
                    <a:cubicBezTo>
                      <a:pt x="312" y="367"/>
                      <a:pt x="312" y="367"/>
                      <a:pt x="312" y="367"/>
                    </a:cubicBezTo>
                    <a:cubicBezTo>
                      <a:pt x="679" y="0"/>
                      <a:pt x="679" y="0"/>
                      <a:pt x="679" y="0"/>
                    </a:cubicBezTo>
                    <a:cubicBezTo>
                      <a:pt x="679" y="176"/>
                      <a:pt x="679" y="176"/>
                      <a:pt x="679" y="176"/>
                    </a:cubicBezTo>
                    <a:cubicBezTo>
                      <a:pt x="680" y="176"/>
                      <a:pt x="681" y="176"/>
                      <a:pt x="682" y="176"/>
                    </a:cubicBezTo>
                    <a:close/>
                  </a:path>
                </a:pathLst>
              </a:custGeom>
              <a:solidFill>
                <a:schemeClr val="tx2">
                  <a:lumMod val="75000"/>
                </a:schemeClr>
              </a:solidFill>
              <a:ln w="2" cap="flat">
                <a:noFill/>
                <a:prstDash val="solid"/>
                <a:miter lim="800000"/>
              </a:ln>
            </p:spPr>
            <p:txBody>
              <a:bodyPr vert="horz" wrap="square" lIns="121920" tIns="60960" rIns="121920" bIns="60960" numCol="1" anchor="t" anchorCtr="0" compatLnSpc="1"/>
              <a:lstStyle/>
              <a:p>
                <a:endParaRPr lang="en-US" sz="3200"/>
              </a:p>
            </p:txBody>
          </p:sp>
          <p:sp>
            <p:nvSpPr>
              <p:cNvPr id="10" name="椭圆 9"/>
              <p:cNvSpPr/>
              <p:nvPr/>
            </p:nvSpPr>
            <p:spPr>
              <a:xfrm>
                <a:off x="4883" y="6053"/>
                <a:ext cx="973" cy="9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t">
                  <a:lnSpc>
                    <a:spcPct val="110000"/>
                  </a:lnSpc>
                </a:pPr>
                <a:r>
                  <a:rPr lang="en-US" altLang="zh-CN" sz="3600" b="1" dirty="0">
                    <a:latin typeface="微软雅黑" panose="020B0503020204020204" charset="-122"/>
                    <a:ea typeface="微软雅黑" panose="020B0503020204020204" charset="-122"/>
                  </a:rPr>
                  <a:t>1</a:t>
                </a:r>
              </a:p>
            </p:txBody>
          </p:sp>
          <p:sp>
            <p:nvSpPr>
              <p:cNvPr id="11" name="椭圆 10"/>
              <p:cNvSpPr/>
              <p:nvPr/>
            </p:nvSpPr>
            <p:spPr>
              <a:xfrm>
                <a:off x="4883" y="7379"/>
                <a:ext cx="973" cy="9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altLang="zh-CN" sz="3600" b="1" dirty="0">
                    <a:latin typeface="微软雅黑" panose="020B0503020204020204" charset="-122"/>
                    <a:ea typeface="微软雅黑" panose="020B0503020204020204" charset="-122"/>
                  </a:rPr>
                  <a:t>2</a:t>
                </a:r>
              </a:p>
            </p:txBody>
          </p:sp>
          <p:sp>
            <p:nvSpPr>
              <p:cNvPr id="13" name="椭圆 12"/>
              <p:cNvSpPr/>
              <p:nvPr/>
            </p:nvSpPr>
            <p:spPr>
              <a:xfrm>
                <a:off x="6327" y="7379"/>
                <a:ext cx="973" cy="9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altLang="zh-CN" sz="3600" b="1" dirty="0">
                    <a:latin typeface="微软雅黑" panose="020B0503020204020204" charset="-122"/>
                    <a:ea typeface="微软雅黑" panose="020B0503020204020204" charset="-122"/>
                  </a:rPr>
                  <a:t>3</a:t>
                </a:r>
              </a:p>
            </p:txBody>
          </p:sp>
        </p:grpSp>
        <p:sp>
          <p:nvSpPr>
            <p:cNvPr id="15" name="文本框 14"/>
            <p:cNvSpPr txBox="1"/>
            <p:nvPr/>
          </p:nvSpPr>
          <p:spPr>
            <a:xfrm>
              <a:off x="1431" y="4735"/>
              <a:ext cx="5561" cy="1563"/>
            </a:xfrm>
            <a:prstGeom prst="rect">
              <a:avLst/>
            </a:prstGeom>
            <a:noFill/>
          </p:spPr>
          <p:txBody>
            <a:bodyPr wrap="square" rtlCol="0" anchor="t">
              <a:spAutoFit/>
            </a:bodyPr>
            <a:lstStyle/>
            <a:p>
              <a:pPr algn="l">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通过</a:t>
              </a: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摄像机、雷达传感器</a:t>
              </a:r>
            </a:p>
            <a:p>
              <a:pPr algn="l">
                <a:lnSpc>
                  <a:spcPct val="100000"/>
                </a:lnSpc>
                <a:spcBef>
                  <a:spcPts val="600"/>
                </a:spcBef>
              </a:pP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           和激光测距仪 </a:t>
              </a: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  </a:t>
              </a:r>
            </a:p>
            <a:p>
              <a:pPr algn="l">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“看到”其他车辆</a:t>
              </a:r>
            </a:p>
          </p:txBody>
        </p:sp>
        <p:sp>
          <p:nvSpPr>
            <p:cNvPr id="16" name="文本框 15"/>
            <p:cNvSpPr txBox="1"/>
            <p:nvPr/>
          </p:nvSpPr>
          <p:spPr>
            <a:xfrm>
              <a:off x="988" y="7412"/>
              <a:ext cx="5443" cy="1563"/>
            </a:xfrm>
            <a:prstGeom prst="rect">
              <a:avLst/>
            </a:prstGeom>
            <a:noFill/>
          </p:spPr>
          <p:txBody>
            <a:bodyPr wrap="square" rtlCol="0" anchor="t">
              <a:spAutoFit/>
            </a:bodyPr>
            <a:lstStyle/>
            <a:p>
              <a:pPr>
                <a:lnSpc>
                  <a:spcPct val="100000"/>
                </a:lnSpc>
                <a:spcBef>
                  <a:spcPts val="600"/>
                </a:spcBef>
              </a:pPr>
              <a:r>
                <a:rPr lang="en-US" altLang="zh-CN"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                </a:t>
              </a: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道路行驶AI </a:t>
              </a:r>
            </a:p>
            <a:p>
              <a:pPr>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    通过算法 将传感器数据 </a:t>
              </a:r>
            </a:p>
            <a:p>
              <a:pPr>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转化为人、车、标志和道路等场景。</a:t>
              </a:r>
            </a:p>
          </p:txBody>
        </p:sp>
        <p:sp>
          <p:nvSpPr>
            <p:cNvPr id="17" name="文本框 16"/>
            <p:cNvSpPr txBox="1"/>
            <p:nvPr/>
          </p:nvSpPr>
          <p:spPr>
            <a:xfrm>
              <a:off x="6854" y="7583"/>
              <a:ext cx="4000" cy="1059"/>
            </a:xfrm>
            <a:prstGeom prst="rect">
              <a:avLst/>
            </a:prstGeom>
            <a:noFill/>
          </p:spPr>
          <p:txBody>
            <a:bodyPr wrap="square" rtlCol="0" anchor="t">
              <a:spAutoFit/>
            </a:bodyPr>
            <a:lstStyle/>
            <a:p>
              <a:pPr>
                <a:lnSpc>
                  <a:spcPct val="100000"/>
                </a:lnSpc>
                <a:spcBef>
                  <a:spcPts val="600"/>
                </a:spcBef>
              </a:pPr>
              <a:r>
                <a:rPr lang="en-US" altLang="zh-CN" sz="1600" kern="0" dirty="0">
                  <a:solidFill>
                    <a:schemeClr val="tx1">
                      <a:lumMod val="85000"/>
                      <a:lumOff val="15000"/>
                    </a:schemeClr>
                  </a:solidFill>
                  <a:latin typeface="微软雅黑" panose="020B0503020204020204" charset="-122"/>
                  <a:ea typeface="微软雅黑" panose="020B0503020204020204" charset="-122"/>
                  <a:cs typeface="+mn-ea"/>
                  <a:sym typeface="+mn-lt"/>
                </a:rPr>
                <a:t>     </a:t>
              </a: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AI </a:t>
              </a: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根据 </a:t>
              </a: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数据库</a:t>
              </a:r>
            </a:p>
            <a:p>
              <a:pPr>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生成相对应的行为规划</a:t>
              </a:r>
            </a:p>
          </p:txBody>
        </p:sp>
      </p:grpSp>
    </p:spTree>
    <p:custDataLst>
      <p:tags r:id="rId1"/>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日志采集</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最大的作用，就是分析用户访问情况，</a:t>
            </a:r>
            <a:r>
              <a:rPr lang="zh-CN" altLang="en-US" sz="1800" dirty="0">
                <a:ea typeface="宋体" panose="02010600030101010101" pitchFamily="2" charset="-122"/>
                <a:sym typeface="+mn-ea"/>
              </a:rPr>
              <a:t>对用户历史行为进行挖掘，同时能</a:t>
            </a:r>
            <a:r>
              <a:rPr lang="en-US" altLang="zh-CN" sz="1800" dirty="0">
                <a:ea typeface="宋体" panose="02010600030101010101" pitchFamily="2" charset="-122"/>
                <a:sym typeface="+mn-ea"/>
              </a:rPr>
              <a:t>及时发现系统承载瓶颈，</a:t>
            </a:r>
            <a:r>
              <a:rPr lang="zh-CN" altLang="en-US" sz="1800" dirty="0">
                <a:ea typeface="宋体" panose="02010600030101010101" pitchFamily="2" charset="-122"/>
                <a:sym typeface="+mn-ea"/>
              </a:rPr>
              <a:t>提高系统负载量，</a:t>
            </a:r>
            <a:r>
              <a:rPr lang="en-US" altLang="zh-CN" sz="1800" dirty="0">
                <a:ea typeface="宋体" panose="02010600030101010101" pitchFamily="2" charset="-122"/>
                <a:sym typeface="+mn-ea"/>
              </a:rPr>
              <a:t>方便基于用户实际</a:t>
            </a:r>
            <a:r>
              <a:rPr lang="zh-CN" altLang="en-US" sz="1800" dirty="0">
                <a:ea typeface="宋体" panose="02010600030101010101" pitchFamily="2" charset="-122"/>
                <a:sym typeface="+mn-ea"/>
              </a:rPr>
              <a:t>用户</a:t>
            </a:r>
            <a:r>
              <a:rPr lang="en-US" altLang="zh-CN" sz="1800" dirty="0">
                <a:ea typeface="宋体" panose="02010600030101010101" pitchFamily="2" charset="-122"/>
                <a:sym typeface="+mn-ea"/>
              </a:rPr>
              <a:t>访问</a:t>
            </a:r>
            <a:r>
              <a:rPr lang="zh-CN" altLang="en-US" sz="1800" dirty="0">
                <a:ea typeface="宋体" panose="02010600030101010101" pitchFamily="2" charset="-122"/>
                <a:sym typeface="+mn-ea"/>
              </a:rPr>
              <a:t>需求</a:t>
            </a:r>
            <a:r>
              <a:rPr lang="en-US" altLang="zh-CN" sz="1800" dirty="0">
                <a:ea typeface="宋体" panose="02010600030101010101" pitchFamily="2" charset="-122"/>
                <a:sym typeface="+mn-ea"/>
              </a:rPr>
              <a:t>进行优化</a:t>
            </a:r>
            <a:endParaRPr lang="zh-CN" altLang="en-US"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日志采集是运维人员的重要工作</a:t>
            </a:r>
            <a:r>
              <a:rPr lang="zh-CN" altLang="en-US" sz="1800" dirty="0">
                <a:ea typeface="宋体" panose="02010600030101010101" pitchFamily="2" charset="-122"/>
                <a:sym typeface="+mn-ea"/>
              </a:rPr>
              <a:t>，可以采集用户访问网站的全过程：哪些人在什么时间，通过什么渠道（比如搜索引擎、网址输入）来过，都执行了哪些操作；系统是否产生了错误；甚至包括用户的IP、HTTP请求的时间，用户代理等。这些日志数据可以被写在一个日志文件中，也可以分成不同的日志文件，比如访问日志、错误日志等</a:t>
            </a:r>
          </a:p>
        </p:txBody>
      </p:sp>
      <p:pic>
        <p:nvPicPr>
          <p:cNvPr id="4" name="图片 3"/>
          <p:cNvPicPr>
            <a:picLocks noChangeAspect="1"/>
          </p:cNvPicPr>
          <p:nvPr/>
        </p:nvPicPr>
        <p:blipFill>
          <a:blip r:embed="rId4"/>
          <a:stretch>
            <a:fillRect/>
          </a:stretch>
        </p:blipFill>
        <p:spPr>
          <a:xfrm>
            <a:off x="6513195" y="1933575"/>
            <a:ext cx="5488940" cy="4226560"/>
          </a:xfrm>
          <a:prstGeom prst="rect">
            <a:avLst/>
          </a:prstGeom>
        </p:spPr>
      </p:pic>
    </p:spTree>
    <p:custDataLst>
      <p:tags r:id="rId1"/>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日志采集可以分两种形式</a:t>
            </a:r>
            <a:endParaRPr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通过Web服务器采集，例如 httpd、Nginx、Tomcat 都自带日志记录功能。同时很多互联网企业都有自己的海量数据采集工具，多用于系统日志采集，如Hadoop的Chukwa、Cloudera的Flume、Facebook的Scribe等，这些工具均采用分布式架构，能够满足每秒数百MB的日志数据采集和传输需求</a:t>
            </a:r>
          </a:p>
          <a:p>
            <a:pPr>
              <a:lnSpc>
                <a:spcPct val="150000"/>
              </a:lnSpc>
            </a:pPr>
            <a:r>
              <a:rPr lang="zh-CN" altLang="en-US" sz="1800" dirty="0">
                <a:ea typeface="宋体" panose="02010600030101010101" pitchFamily="2" charset="-122"/>
                <a:sym typeface="+mn-ea"/>
              </a:rPr>
              <a:t>自定义采集用户行为，例如用JavaScript代码监听用户的行为、AJAX异步请求后台记录日志等，比如Google Analysis</a:t>
            </a:r>
          </a:p>
          <a:p>
            <a:pPr>
              <a:lnSpc>
                <a:spcPct val="150000"/>
              </a:lnSpc>
            </a:pPr>
            <a:endParaRPr lang="zh-CN" altLang="en-US" sz="18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6380480" y="2155190"/>
            <a:ext cx="5680710" cy="2721610"/>
          </a:xfrm>
          <a:prstGeom prst="rect">
            <a:avLst/>
          </a:prstGeom>
        </p:spPr>
      </p:pic>
    </p:spTree>
    <p:custDataLst>
      <p:tags r:id="rId1"/>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优秀作业</a:t>
            </a:r>
            <a:endParaRPr dirty="0"/>
          </a:p>
        </p:txBody>
      </p:sp>
      <p:graphicFrame>
        <p:nvGraphicFramePr>
          <p:cNvPr id="3" name="表格 3">
            <a:extLst>
              <a:ext uri="{FF2B5EF4-FFF2-40B4-BE49-F238E27FC236}">
                <a16:creationId xmlns:a16="http://schemas.microsoft.com/office/drawing/2014/main" id="{472FA310-39BE-4C66-ABF9-2AFADA517F30}"/>
              </a:ext>
            </a:extLst>
          </p:cNvPr>
          <p:cNvGraphicFramePr>
            <a:graphicFrameLocks noGrp="1"/>
          </p:cNvGraphicFramePr>
          <p:nvPr>
            <p:extLst>
              <p:ext uri="{D42A27DB-BD31-4B8C-83A1-F6EECF244321}">
                <p14:modId xmlns:p14="http://schemas.microsoft.com/office/powerpoint/2010/main" val="3269107478"/>
              </p:ext>
            </p:extLst>
          </p:nvPr>
        </p:nvGraphicFramePr>
        <p:xfrm>
          <a:off x="1674191" y="1766587"/>
          <a:ext cx="9389056" cy="3605840"/>
        </p:xfrm>
        <a:graphic>
          <a:graphicData uri="http://schemas.openxmlformats.org/drawingml/2006/table">
            <a:tbl>
              <a:tblPr firstRow="1" bandRow="1">
                <a:tableStyleId>{5C22544A-7EE6-4342-B048-85BDC9FD1C3A}</a:tableStyleId>
              </a:tblPr>
              <a:tblGrid>
                <a:gridCol w="1466575">
                  <a:extLst>
                    <a:ext uri="{9D8B030D-6E8A-4147-A177-3AD203B41FA5}">
                      <a16:colId xmlns:a16="http://schemas.microsoft.com/office/drawing/2014/main" val="3227809595"/>
                    </a:ext>
                  </a:extLst>
                </a:gridCol>
                <a:gridCol w="7922481">
                  <a:extLst>
                    <a:ext uri="{9D8B030D-6E8A-4147-A177-3AD203B41FA5}">
                      <a16:colId xmlns:a16="http://schemas.microsoft.com/office/drawing/2014/main" val="4286585850"/>
                    </a:ext>
                  </a:extLst>
                </a:gridCol>
              </a:tblGrid>
              <a:tr h="450730">
                <a:tc>
                  <a:txBody>
                    <a:bodyPr/>
                    <a:lstStyle/>
                    <a:p>
                      <a:r>
                        <a:rPr lang="zh-CN" altLang="en-US" dirty="0"/>
                        <a:t>工号</a:t>
                      </a:r>
                    </a:p>
                  </a:txBody>
                  <a:tcPr/>
                </a:tc>
                <a:tc>
                  <a:txBody>
                    <a:bodyPr/>
                    <a:lstStyle/>
                    <a:p>
                      <a:r>
                        <a:rPr lang="zh-CN" altLang="en-US" dirty="0"/>
                        <a:t>地址</a:t>
                      </a:r>
                    </a:p>
                  </a:txBody>
                  <a:tcPr/>
                </a:tc>
                <a:extLst>
                  <a:ext uri="{0D108BD9-81ED-4DB2-BD59-A6C34878D82A}">
                    <a16:rowId xmlns:a16="http://schemas.microsoft.com/office/drawing/2014/main" val="1456832479"/>
                  </a:ext>
                </a:extLst>
              </a:tr>
              <a:tr h="450730">
                <a:tc>
                  <a:txBody>
                    <a:bodyPr/>
                    <a:lstStyle/>
                    <a:p>
                      <a:pPr algn="l" fontAlgn="b"/>
                      <a:r>
                        <a:rPr lang="en-US" altLang="zh-CN" sz="1800" b="0" i="0" u="none" strike="noStrike" dirty="0">
                          <a:effectLst/>
                          <a:latin typeface="Arial" panose="020B0604020202020204" pitchFamily="34" charset="0"/>
                        </a:rPr>
                        <a:t>67989</a:t>
                      </a:r>
                    </a:p>
                  </a:txBody>
                  <a:tcPr marL="4763" marR="4763" marT="4763" marB="0" anchor="b"/>
                </a:tc>
                <a:tc>
                  <a:txBody>
                    <a:bodyPr/>
                    <a:lstStyle/>
                    <a:p>
                      <a:pPr algn="l" fontAlgn="b"/>
                      <a:r>
                        <a:rPr lang="en-US" sz="1800" b="0" i="0" u="none" strike="noStrike" dirty="0">
                          <a:effectLst/>
                          <a:latin typeface="Arial" panose="020B0604020202020204" pitchFamily="34" charset="0"/>
                          <a:hlinkClick r:id="rId2"/>
                        </a:rPr>
                        <a:t>https://github.com/shenhongqing2021/BHC2021/blob/main/Homework1.py</a:t>
                      </a:r>
                      <a:endParaRPr lang="en-US" sz="1800" b="0" i="0" u="none" strike="noStrike" dirty="0">
                        <a:effectLst/>
                        <a:latin typeface="Arial" panose="020B0604020202020204" pitchFamily="34" charset="0"/>
                      </a:endParaRPr>
                    </a:p>
                  </a:txBody>
                  <a:tcPr marL="4763" marR="4763" marT="4763" marB="0" anchor="b"/>
                </a:tc>
                <a:extLst>
                  <a:ext uri="{0D108BD9-81ED-4DB2-BD59-A6C34878D82A}">
                    <a16:rowId xmlns:a16="http://schemas.microsoft.com/office/drawing/2014/main" val="3208099567"/>
                  </a:ext>
                </a:extLst>
              </a:tr>
              <a:tr h="450730">
                <a:tc>
                  <a:txBody>
                    <a:bodyPr/>
                    <a:lstStyle/>
                    <a:p>
                      <a:pPr algn="l" fontAlgn="b"/>
                      <a:r>
                        <a:rPr lang="en-US" altLang="zh-CN" sz="1800" b="0" i="0" u="none" strike="noStrike" dirty="0">
                          <a:effectLst/>
                          <a:latin typeface="Arial" panose="020B0604020202020204" pitchFamily="34" charset="0"/>
                        </a:rPr>
                        <a:t>11744</a:t>
                      </a:r>
                    </a:p>
                  </a:txBody>
                  <a:tcPr marL="4763" marR="4763" marT="4763" marB="0" anchor="b"/>
                </a:tc>
                <a:tc>
                  <a:txBody>
                    <a:bodyPr/>
                    <a:lstStyle/>
                    <a:p>
                      <a:pPr algn="l" fontAlgn="b"/>
                      <a:r>
                        <a:rPr lang="en-US" sz="1800" b="0" i="0" u="none" strike="noStrike" dirty="0">
                          <a:effectLst/>
                          <a:latin typeface="Arial" panose="020B0604020202020204" pitchFamily="34" charset="0"/>
                          <a:hlinkClick r:id="rId3"/>
                        </a:rPr>
                        <a:t>https://github.com/FFL-Shengfan/DataEngine2021</a:t>
                      </a:r>
                      <a:endParaRPr lang="en-US" sz="1800" b="0" i="0" u="none" strike="noStrike" dirty="0">
                        <a:effectLst/>
                        <a:latin typeface="Arial" panose="020B0604020202020204" pitchFamily="34" charset="0"/>
                      </a:endParaRPr>
                    </a:p>
                  </a:txBody>
                  <a:tcPr marL="4763" marR="4763" marT="4763" marB="0" anchor="b"/>
                </a:tc>
                <a:extLst>
                  <a:ext uri="{0D108BD9-81ED-4DB2-BD59-A6C34878D82A}">
                    <a16:rowId xmlns:a16="http://schemas.microsoft.com/office/drawing/2014/main" val="803430746"/>
                  </a:ext>
                </a:extLst>
              </a:tr>
              <a:tr h="450730">
                <a:tc>
                  <a:txBody>
                    <a:bodyPr/>
                    <a:lstStyle/>
                    <a:p>
                      <a:pPr algn="l" fontAlgn="b"/>
                      <a:r>
                        <a:rPr lang="en-US" altLang="zh-CN" sz="1800" b="0" i="0" u="none" strike="noStrike" dirty="0">
                          <a:effectLst/>
                          <a:latin typeface="Arial" panose="020B0604020202020204" pitchFamily="34" charset="0"/>
                        </a:rPr>
                        <a:t>15825</a:t>
                      </a:r>
                    </a:p>
                  </a:txBody>
                  <a:tcPr marL="4763" marR="4763" marT="4763" marB="0" anchor="b"/>
                </a:tc>
                <a:tc>
                  <a:txBody>
                    <a:bodyPr/>
                    <a:lstStyle/>
                    <a:p>
                      <a:pPr algn="l" fontAlgn="b"/>
                      <a:r>
                        <a:rPr lang="en-US" sz="1800" b="0" i="0" u="none" strike="noStrike" dirty="0">
                          <a:effectLst/>
                          <a:latin typeface="Arial" panose="020B0604020202020204" pitchFamily="34" charset="0"/>
                        </a:rPr>
                        <a:t>https://github.com/Liu-JiaTong/DataEngine202101.git</a:t>
                      </a:r>
                    </a:p>
                  </a:txBody>
                  <a:tcPr marL="4763" marR="4763" marT="4763" marB="0" anchor="b"/>
                </a:tc>
                <a:extLst>
                  <a:ext uri="{0D108BD9-81ED-4DB2-BD59-A6C34878D82A}">
                    <a16:rowId xmlns:a16="http://schemas.microsoft.com/office/drawing/2014/main" val="3683535903"/>
                  </a:ext>
                </a:extLst>
              </a:tr>
              <a:tr h="450730">
                <a:tc>
                  <a:txBody>
                    <a:bodyPr/>
                    <a:lstStyle/>
                    <a:p>
                      <a:pPr algn="l" fontAlgn="b"/>
                      <a:r>
                        <a:rPr lang="en-US" altLang="zh-CN" sz="1800" b="0" i="0" u="none" strike="noStrike" dirty="0">
                          <a:effectLst/>
                          <a:latin typeface="Arial" panose="020B0604020202020204" pitchFamily="34" charset="0"/>
                        </a:rPr>
                        <a:t>14535</a:t>
                      </a:r>
                    </a:p>
                  </a:txBody>
                  <a:tcPr marL="4763" marR="4763" marT="4763" marB="0" anchor="b"/>
                </a:tc>
                <a:tc>
                  <a:txBody>
                    <a:bodyPr/>
                    <a:lstStyle/>
                    <a:p>
                      <a:pPr algn="l" fontAlgn="b"/>
                      <a:r>
                        <a:rPr lang="en-US" sz="1800" b="0" i="0" u="none" strike="noStrike" dirty="0">
                          <a:effectLst/>
                          <a:latin typeface="Arial" panose="020B0604020202020204" pitchFamily="34" charset="0"/>
                        </a:rPr>
                        <a:t>https://github.com/uchinoakira/BlackHorse2021</a:t>
                      </a:r>
                    </a:p>
                  </a:txBody>
                  <a:tcPr marL="4763" marR="4763" marT="4763" marB="0" anchor="b"/>
                </a:tc>
                <a:extLst>
                  <a:ext uri="{0D108BD9-81ED-4DB2-BD59-A6C34878D82A}">
                    <a16:rowId xmlns:a16="http://schemas.microsoft.com/office/drawing/2014/main" val="2539272183"/>
                  </a:ext>
                </a:extLst>
              </a:tr>
              <a:tr h="450730">
                <a:tc>
                  <a:txBody>
                    <a:bodyPr/>
                    <a:lstStyle/>
                    <a:p>
                      <a:pPr algn="l" fontAlgn="b"/>
                      <a:r>
                        <a:rPr lang="en-US" altLang="zh-CN" sz="1800" b="0" i="0" u="none" strike="noStrike">
                          <a:effectLst/>
                          <a:latin typeface="Arial" panose="020B0604020202020204" pitchFamily="34" charset="0"/>
                        </a:rPr>
                        <a:t>59464</a:t>
                      </a:r>
                    </a:p>
                  </a:txBody>
                  <a:tcPr marL="4763" marR="4763" marT="4763" marB="0" anchor="b"/>
                </a:tc>
                <a:tc>
                  <a:txBody>
                    <a:bodyPr/>
                    <a:lstStyle/>
                    <a:p>
                      <a:pPr algn="l" fontAlgn="b"/>
                      <a:r>
                        <a:rPr lang="en-US" sz="1800" b="0" i="0" u="none" strike="noStrike" dirty="0">
                          <a:effectLst/>
                          <a:latin typeface="Arial" panose="020B0604020202020204" pitchFamily="34" charset="0"/>
                        </a:rPr>
                        <a:t>https://github.com/lilian2005/data-engine</a:t>
                      </a:r>
                    </a:p>
                  </a:txBody>
                  <a:tcPr marL="4763" marR="4763" marT="4763" marB="0" anchor="b"/>
                </a:tc>
                <a:extLst>
                  <a:ext uri="{0D108BD9-81ED-4DB2-BD59-A6C34878D82A}">
                    <a16:rowId xmlns:a16="http://schemas.microsoft.com/office/drawing/2014/main" val="123408287"/>
                  </a:ext>
                </a:extLst>
              </a:tr>
              <a:tr h="450730">
                <a:tc>
                  <a:txBody>
                    <a:bodyPr/>
                    <a:lstStyle/>
                    <a:p>
                      <a:pPr algn="l" fontAlgn="b"/>
                      <a:r>
                        <a:rPr lang="en-US" altLang="zh-CN" sz="1800" b="0" i="0" u="none" strike="noStrike">
                          <a:effectLst/>
                          <a:latin typeface="Arial" panose="020B0604020202020204" pitchFamily="34" charset="0"/>
                        </a:rPr>
                        <a:t>65274</a:t>
                      </a:r>
                    </a:p>
                  </a:txBody>
                  <a:tcPr marL="4763" marR="4763" marT="4763" marB="0" anchor="b"/>
                </a:tc>
                <a:tc>
                  <a:txBody>
                    <a:bodyPr/>
                    <a:lstStyle/>
                    <a:p>
                      <a:pPr algn="l" fontAlgn="b"/>
                      <a:r>
                        <a:rPr lang="en-US" sz="1800" b="0" i="0" u="none" strike="noStrike" dirty="0">
                          <a:effectLst/>
                          <a:latin typeface="Arial" panose="020B0604020202020204" pitchFamily="34" charset="0"/>
                        </a:rPr>
                        <a:t>https://github.com/dingshengqin/Dataengine-homework2021.git</a:t>
                      </a:r>
                    </a:p>
                  </a:txBody>
                  <a:tcPr marL="4763" marR="4763" marT="4763" marB="0" anchor="b"/>
                </a:tc>
                <a:extLst>
                  <a:ext uri="{0D108BD9-81ED-4DB2-BD59-A6C34878D82A}">
                    <a16:rowId xmlns:a16="http://schemas.microsoft.com/office/drawing/2014/main" val="3683808148"/>
                  </a:ext>
                </a:extLst>
              </a:tr>
              <a:tr h="450730">
                <a:tc>
                  <a:txBody>
                    <a:bodyPr/>
                    <a:lstStyle/>
                    <a:p>
                      <a:pPr algn="l" fontAlgn="b"/>
                      <a:r>
                        <a:rPr lang="en-US" altLang="zh-CN" sz="1800" b="0" i="0" u="none" strike="noStrike">
                          <a:effectLst/>
                          <a:latin typeface="Arial" panose="020B0604020202020204" pitchFamily="34" charset="0"/>
                        </a:rPr>
                        <a:t>66754</a:t>
                      </a:r>
                    </a:p>
                  </a:txBody>
                  <a:tcPr marL="4763" marR="4763" marT="4763" marB="0" anchor="b"/>
                </a:tc>
                <a:tc>
                  <a:txBody>
                    <a:bodyPr/>
                    <a:lstStyle/>
                    <a:p>
                      <a:pPr algn="l" fontAlgn="b"/>
                      <a:r>
                        <a:rPr lang="en-US" sz="1800" b="0" i="0" u="none" strike="noStrike" dirty="0">
                          <a:effectLst/>
                          <a:latin typeface="Arial" panose="020B0604020202020204" pitchFamily="34" charset="0"/>
                        </a:rPr>
                        <a:t>https://github.com/imbaqqq/DataEngine</a:t>
                      </a:r>
                    </a:p>
                  </a:txBody>
                  <a:tcPr marL="4763" marR="4763" marT="4763" marB="0" anchor="b"/>
                </a:tc>
                <a:extLst>
                  <a:ext uri="{0D108BD9-81ED-4DB2-BD59-A6C34878D82A}">
                    <a16:rowId xmlns:a16="http://schemas.microsoft.com/office/drawing/2014/main" val="3267260960"/>
                  </a:ext>
                </a:extLst>
              </a:tr>
            </a:tbl>
          </a:graphicData>
        </a:graphic>
      </p:graphicFrame>
    </p:spTree>
    <p:extLst>
      <p:ext uri="{BB962C8B-B14F-4D97-AF65-F5344CB8AC3E}">
        <p14:creationId xmlns:p14="http://schemas.microsoft.com/office/powerpoint/2010/main" val="302998179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通过埋点进行数据驱动</a:t>
            </a:r>
            <a:endParaRPr lang="en-US" altLang="zh-CN"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1227455" y="1181100"/>
            <a:ext cx="9737090" cy="4943475"/>
          </a:xfrm>
          <a:prstGeom prst="rect">
            <a:avLst/>
          </a:prstGeom>
        </p:spPr>
      </p:pic>
      <p:sp>
        <p:nvSpPr>
          <p:cNvPr id="4" name="Content Placeholder 2"/>
          <p:cNvSpPr txBox="1">
            <a:spLocks noGrp="1"/>
          </p:cNvSpPr>
          <p:nvPr/>
        </p:nvSpPr>
        <p:spPr>
          <a:xfrm>
            <a:off x="1037590" y="6124575"/>
            <a:ext cx="10571314" cy="51689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埋点是技术手段，还需要数据分析思维（AARRR转化漏斗，AIPLA，MOT，RFM，CLV，FAST指标等）</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日志采集</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日志采集有助于我们了解用户的操作</a:t>
            </a:r>
            <a:r>
              <a:rPr lang="zh-CN" sz="1800" dirty="0">
                <a:ea typeface="宋体" panose="02010600030101010101" pitchFamily="2" charset="-122"/>
                <a:sym typeface="+mn-ea"/>
              </a:rPr>
              <a:t>行为</a:t>
            </a:r>
            <a:r>
              <a:rPr sz="1800" dirty="0">
                <a:ea typeface="宋体" panose="02010600030101010101" pitchFamily="2" charset="-122"/>
                <a:sym typeface="+mn-ea"/>
              </a:rPr>
              <a:t>，</a:t>
            </a:r>
            <a:r>
              <a:rPr lang="zh-CN" sz="1800" dirty="0">
                <a:ea typeface="宋体" panose="02010600030101010101" pitchFamily="2" charset="-122"/>
                <a:sym typeface="+mn-ea"/>
              </a:rPr>
              <a:t>对于业务分析，行为预测，</a:t>
            </a:r>
            <a:r>
              <a:rPr sz="1800" dirty="0">
                <a:ea typeface="宋体" panose="02010600030101010101" pitchFamily="2" charset="-122"/>
                <a:sym typeface="+mn-ea"/>
              </a:rPr>
              <a:t>运维监控等场景</a:t>
            </a:r>
            <a:r>
              <a:rPr lang="zh-CN" sz="1800" dirty="0">
                <a:ea typeface="宋体" panose="02010600030101010101" pitchFamily="2" charset="-122"/>
                <a:sym typeface="+mn-ea"/>
              </a:rPr>
              <a:t>很有帮助</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一般Web服务器会自带日志功能，也可以使用Flume从不同的服务器集群中采集、汇总和传输大容量的日志数据</a:t>
            </a:r>
          </a:p>
          <a:p>
            <a:pPr>
              <a:lnSpc>
                <a:spcPct val="150000"/>
              </a:lnSpc>
            </a:pPr>
            <a:r>
              <a:rPr sz="1800" dirty="0">
                <a:ea typeface="宋体" panose="02010600030101010101" pitchFamily="2" charset="-122"/>
                <a:sym typeface="+mn-ea"/>
              </a:rPr>
              <a:t>也可以使用第三方的统计工具或自定义埋点得到自己想要的统计内容</a:t>
            </a:r>
          </a:p>
          <a:p>
            <a:pPr>
              <a:lnSpc>
                <a:spcPct val="150000"/>
              </a:lnSpc>
            </a:pPr>
            <a:r>
              <a:rPr lang="zh-CN" sz="1800" dirty="0">
                <a:ea typeface="宋体" panose="02010600030101010101" pitchFamily="2" charset="-122"/>
                <a:sym typeface="+mn-ea"/>
              </a:rPr>
              <a:t>不要重复造轮子，基于业务场景选择适合的轮子（工具）</a:t>
            </a:r>
          </a:p>
        </p:txBody>
      </p:sp>
      <p:pic>
        <p:nvPicPr>
          <p:cNvPr id="2" name="图片 1"/>
          <p:cNvPicPr>
            <a:picLocks noChangeAspect="1"/>
          </p:cNvPicPr>
          <p:nvPr/>
        </p:nvPicPr>
        <p:blipFill>
          <a:blip r:embed="rId4"/>
          <a:stretch>
            <a:fillRect/>
          </a:stretch>
        </p:blipFill>
        <p:spPr>
          <a:xfrm>
            <a:off x="6224905" y="2173605"/>
            <a:ext cx="5834380" cy="2859405"/>
          </a:xfrm>
          <a:prstGeom prst="rect">
            <a:avLst/>
          </a:prstGeom>
        </p:spPr>
      </p:pic>
    </p:spTree>
    <p:custDataLst>
      <p:tags r:id="rId1"/>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数据源</a:t>
            </a:r>
            <a:r>
              <a:rPr lang="en-US" altLang="zh-CN" sz="1800" dirty="0">
                <a:ea typeface="宋体" panose="02010600030101010101" pitchFamily="2" charset="-122"/>
                <a:sym typeface="+mn-ea"/>
              </a:rPr>
              <a:t>Summary</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从需求出发，考虑都需要收集哪些数据的</a:t>
            </a:r>
            <a:r>
              <a:rPr lang="en-US" altLang="zh-CN" sz="1800" dirty="0">
                <a:ea typeface="宋体" panose="02010600030101010101" pitchFamily="2" charset="-122"/>
                <a:sym typeface="+mn-ea"/>
              </a:rPr>
              <a:t>Feature</a:t>
            </a:r>
          </a:p>
          <a:p>
            <a:pPr>
              <a:lnSpc>
                <a:spcPct val="150000"/>
              </a:lnSpc>
            </a:pPr>
            <a:r>
              <a:rPr lang="zh-CN" altLang="en-US" sz="1800" dirty="0">
                <a:ea typeface="宋体" panose="02010600030101010101" pitchFamily="2" charset="-122"/>
                <a:sym typeface="+mn-ea"/>
              </a:rPr>
              <a:t>从收集方式的角度，我们可以有开放数据源，爬虫，传感器，日志采集等渠道</a:t>
            </a:r>
          </a:p>
          <a:p>
            <a:pPr>
              <a:lnSpc>
                <a:spcPct val="150000"/>
              </a:lnSpc>
            </a:pPr>
            <a:r>
              <a:rPr lang="zh-CN" altLang="en-US" sz="1800" dirty="0">
                <a:ea typeface="宋体" panose="02010600030101010101" pitchFamily="2" charset="-122"/>
                <a:sym typeface="+mn-ea"/>
              </a:rPr>
              <a:t>定制解决方案</a:t>
            </a:r>
          </a:p>
          <a:p>
            <a:pPr>
              <a:lnSpc>
                <a:spcPct val="150000"/>
              </a:lnSpc>
            </a:pPr>
            <a:r>
              <a:rPr lang="zh-CN" altLang="en-US" sz="1800" dirty="0">
                <a:ea typeface="宋体" panose="02010600030101010101" pitchFamily="2" charset="-122"/>
                <a:sym typeface="+mn-ea"/>
              </a:rPr>
              <a:t>没有完美的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，只有更接近于真实的采样</a:t>
            </a:r>
            <a:endParaRPr sz="1800" dirty="0">
              <a:ea typeface="宋体" panose="02010600030101010101" pitchFamily="2" charset="-122"/>
              <a:sym typeface="+mn-ea"/>
            </a:endParaRPr>
          </a:p>
          <a:p>
            <a:pPr>
              <a:lnSpc>
                <a:spcPct val="150000"/>
              </a:lnSpc>
            </a:pPr>
            <a:endParaRPr lang="zh-CN" sz="1800" dirty="0">
              <a:ea typeface="宋体" panose="02010600030101010101" pitchFamily="2" charset="-122"/>
              <a:sym typeface="+mn-ea"/>
            </a:endParaRPr>
          </a:p>
        </p:txBody>
      </p:sp>
      <p:pic>
        <p:nvPicPr>
          <p:cNvPr id="3" name="图片 2" descr="数据源-1"/>
          <p:cNvPicPr>
            <a:picLocks noChangeAspect="1"/>
          </p:cNvPicPr>
          <p:nvPr/>
        </p:nvPicPr>
        <p:blipFill>
          <a:blip r:embed="rId4"/>
          <a:stretch>
            <a:fillRect/>
          </a:stretch>
        </p:blipFill>
        <p:spPr>
          <a:xfrm>
            <a:off x="6059805" y="1752600"/>
            <a:ext cx="5543550" cy="3971925"/>
          </a:xfrm>
          <a:prstGeom prst="rect">
            <a:avLst/>
          </a:prstGeom>
        </p:spPr>
      </p:pic>
    </p:spTree>
    <p:custDataLst>
      <p:tags r:id="rId1"/>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A：汽车评论抓取（京东）</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4896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数据源：</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https://item.jd.com/51879797054.html</a:t>
            </a:r>
          </a:p>
          <a:p>
            <a:pPr marL="0" indent="0">
              <a:lnSpc>
                <a:spcPct val="150000"/>
              </a:lnSpc>
              <a:buNone/>
            </a:pPr>
            <a:r>
              <a:rPr lang="zh-CN" sz="1800" dirty="0">
                <a:ea typeface="宋体" panose="02010600030101010101" pitchFamily="2" charset="-122"/>
                <a:sym typeface="+mn-ea"/>
              </a:rPr>
              <a:t>海马</a:t>
            </a:r>
            <a:r>
              <a:rPr lang="en-US" altLang="zh-CN" sz="1800" dirty="0">
                <a:ea typeface="宋体" panose="02010600030101010101" pitchFamily="2" charset="-122"/>
                <a:sym typeface="+mn-ea"/>
              </a:rPr>
              <a:t>8S</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SUV</a:t>
            </a:r>
            <a:r>
              <a:rPr lang="zh-CN" altLang="en-US" sz="1800" dirty="0">
                <a:ea typeface="宋体" panose="02010600030101010101" pitchFamily="2" charset="-122"/>
                <a:sym typeface="+mn-ea"/>
              </a:rPr>
              <a:t>）首付</a:t>
            </a:r>
            <a:r>
              <a:rPr lang="en-US" altLang="zh-CN" sz="1800" dirty="0">
                <a:ea typeface="宋体" panose="02010600030101010101" pitchFamily="2" charset="-122"/>
                <a:sym typeface="+mn-ea"/>
              </a:rPr>
              <a:t>19980</a:t>
            </a:r>
            <a:r>
              <a:rPr lang="zh-CN" altLang="en-US" sz="1800" dirty="0">
                <a:ea typeface="宋体" panose="02010600030101010101" pitchFamily="2" charset="-122"/>
                <a:sym typeface="+mn-ea"/>
              </a:rPr>
              <a:t>元</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会员，级别，评价星级</a:t>
            </a:r>
          </a:p>
          <a:p>
            <a:pPr>
              <a:lnSpc>
                <a:spcPct val="150000"/>
              </a:lnSpc>
            </a:pPr>
            <a:r>
              <a:rPr lang="zh-CN" sz="1800" dirty="0">
                <a:ea typeface="宋体" panose="02010600030101010101" pitchFamily="2" charset="-122"/>
                <a:sym typeface="+mn-ea"/>
              </a:rPr>
              <a:t>评价内容，时间，点赞数，评论数</a:t>
            </a:r>
          </a:p>
          <a:p>
            <a:pPr>
              <a:lnSpc>
                <a:spcPct val="150000"/>
              </a:lnSpc>
            </a:pPr>
            <a:r>
              <a:rPr lang="zh-CN" sz="1800" dirty="0">
                <a:ea typeface="宋体" panose="02010600030101010101" pitchFamily="2" charset="-122"/>
                <a:sym typeface="+mn-ea"/>
              </a:rPr>
              <a:t>商品属性，页面网址，页面标题，采集时间</a:t>
            </a:r>
          </a:p>
        </p:txBody>
      </p:sp>
      <p:pic>
        <p:nvPicPr>
          <p:cNvPr id="2" name="图片 1"/>
          <p:cNvPicPr>
            <a:picLocks noChangeAspect="1"/>
          </p:cNvPicPr>
          <p:nvPr>
            <p:custDataLst>
              <p:tags r:id="rId2"/>
            </p:custDataLst>
          </p:nvPr>
        </p:nvPicPr>
        <p:blipFill>
          <a:blip r:embed="rId5"/>
          <a:stretch>
            <a:fillRect/>
          </a:stretch>
        </p:blipFill>
        <p:spPr>
          <a:xfrm>
            <a:off x="5401945" y="1325880"/>
            <a:ext cx="6413500" cy="5295265"/>
          </a:xfrm>
          <a:prstGeom prst="rect">
            <a:avLst/>
          </a:prstGeom>
        </p:spPr>
      </p:pic>
    </p:spTree>
    <p:custDataLst>
      <p:tags r:id="rId1"/>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p>
        </p:txBody>
      </p:sp>
      <p:sp>
        <p:nvSpPr>
          <p:cNvPr id="131" name="Content Placeholder 2"/>
          <p:cNvSpPr txBox="1">
            <a:spLocks noGrp="1"/>
          </p:cNvSpPr>
          <p:nvPr/>
        </p:nvSpPr>
        <p:spPr>
          <a:xfrm>
            <a:off x="384810" y="1325880"/>
            <a:ext cx="4550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数据源：</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http://www.12365auto.com/zlts/0-0-0-0-0-0_0-0-1.shtml</a:t>
            </a:r>
          </a:p>
          <a:p>
            <a:pPr>
              <a:lnSpc>
                <a:spcPct val="150000"/>
              </a:lnSpc>
            </a:pPr>
            <a:r>
              <a:rPr lang="zh-CN" altLang="zh-CN" sz="1800" dirty="0">
                <a:ea typeface="宋体" panose="02010600030101010101" pitchFamily="2" charset="-122"/>
                <a:sym typeface="+mn-ea"/>
              </a:rPr>
              <a:t>投诉编号，投诉品牌，投诉车系，投诉车型，问题简述，典型问题，投诉时间，投诉状态</a:t>
            </a:r>
          </a:p>
        </p:txBody>
      </p:sp>
      <p:pic>
        <p:nvPicPr>
          <p:cNvPr id="3" name="图片 2"/>
          <p:cNvPicPr>
            <a:picLocks noChangeAspect="1"/>
          </p:cNvPicPr>
          <p:nvPr/>
        </p:nvPicPr>
        <p:blipFill>
          <a:blip r:embed="rId4"/>
          <a:stretch>
            <a:fillRect/>
          </a:stretch>
        </p:blipFill>
        <p:spPr>
          <a:xfrm>
            <a:off x="5046980" y="1363980"/>
            <a:ext cx="6974205" cy="4206875"/>
          </a:xfrm>
          <a:prstGeom prst="rect">
            <a:avLst/>
          </a:prstGeom>
        </p:spPr>
      </p:pic>
    </p:spTree>
    <p:custDataLst>
      <p:tags r:id="rId1"/>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C</a:t>
            </a:r>
            <a:r>
              <a:rPr lang="zh-CN" altLang="en-US" dirty="0">
                <a:ea typeface="宋体" panose="02010600030101010101" pitchFamily="2" charset="-122"/>
                <a:sym typeface="+mn-ea"/>
              </a:rPr>
              <a:t>：采集微博上关于Viloran 威然的口碑</a:t>
            </a:r>
          </a:p>
        </p:txBody>
      </p:sp>
      <p:sp>
        <p:nvSpPr>
          <p:cNvPr id="131" name="Content Placeholder 2"/>
          <p:cNvSpPr txBox="1">
            <a:spLocks noGrp="1"/>
          </p:cNvSpPr>
          <p:nvPr/>
        </p:nvSpPr>
        <p:spPr>
          <a:xfrm>
            <a:off x="384810" y="1325880"/>
            <a:ext cx="4550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数据源：</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https://weibo.com/</a:t>
            </a:r>
          </a:p>
          <a:p>
            <a:pPr>
              <a:lnSpc>
                <a:spcPct val="150000"/>
              </a:lnSpc>
            </a:pPr>
            <a:r>
              <a:rPr lang="zh-CN" sz="1800" dirty="0">
                <a:ea typeface="宋体" panose="02010600030101010101" pitchFamily="2" charset="-122"/>
                <a:sym typeface="+mn-ea"/>
              </a:rPr>
              <a:t>搜索指定关键词，如 </a:t>
            </a:r>
            <a:r>
              <a:rPr lang="en-US" altLang="zh-CN" sz="1800" dirty="0">
                <a:ea typeface="宋体" panose="02010600030101010101" pitchFamily="2" charset="-122"/>
                <a:sym typeface="+mn-ea"/>
              </a:rPr>
              <a:t>Viloran 威然</a:t>
            </a:r>
          </a:p>
          <a:p>
            <a:pPr>
              <a:lnSpc>
                <a:spcPct val="150000"/>
              </a:lnSpc>
            </a:pPr>
            <a:r>
              <a:rPr lang="zh-CN" altLang="zh-CN" sz="1800" dirty="0">
                <a:ea typeface="宋体" panose="02010600030101010101" pitchFamily="2" charset="-122"/>
                <a:sym typeface="+mn-ea"/>
              </a:rPr>
              <a:t>对搜索到含有 </a:t>
            </a:r>
            <a:r>
              <a:rPr lang="en-US" altLang="zh-CN" sz="1800" dirty="0">
                <a:ea typeface="宋体" panose="02010600030101010101" pitchFamily="2" charset="-122"/>
                <a:sym typeface="+mn-ea"/>
              </a:rPr>
              <a:t>Viloran 威然 </a:t>
            </a:r>
            <a:r>
              <a:rPr lang="zh-CN" altLang="zh-CN" sz="1800" dirty="0">
                <a:ea typeface="宋体" panose="02010600030101010101" pitchFamily="2" charset="-122"/>
                <a:sym typeface="+mn-ea"/>
              </a:rPr>
              <a:t>关键词的微博内容进行采集</a:t>
            </a:r>
            <a:endParaRPr lang="en-US" altLang="zh-CN" sz="18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5024120" y="1245870"/>
            <a:ext cx="6919595" cy="5612130"/>
          </a:xfrm>
          <a:prstGeom prst="rect">
            <a:avLst/>
          </a:prstGeom>
        </p:spPr>
      </p:pic>
    </p:spTree>
    <p:custDataLst>
      <p:tags r:id="rId1"/>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A：汽车评论抓取（京东）</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简易采集：</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使用</a:t>
            </a:r>
            <a:r>
              <a:rPr sz="1800" dirty="0">
                <a:ea typeface="宋体" panose="02010600030101010101" pitchFamily="2" charset="-122"/>
                <a:sym typeface="+mn-ea"/>
              </a:rPr>
              <a:t>简便，所见即所得</a:t>
            </a:r>
          </a:p>
          <a:p>
            <a:pPr>
              <a:lnSpc>
                <a:spcPct val="150000"/>
              </a:lnSpc>
            </a:pPr>
            <a:r>
              <a:rPr sz="1800" dirty="0">
                <a:ea typeface="宋体" panose="02010600030101010101" pitchFamily="2" charset="-122"/>
                <a:sym typeface="+mn-ea"/>
              </a:rPr>
              <a:t>基本上不需要写代码，除了正则表达式匹配</a:t>
            </a:r>
            <a:r>
              <a:rPr lang="zh-CN" sz="1800" dirty="0">
                <a:ea typeface="宋体" panose="02010600030101010101" pitchFamily="2" charset="-122"/>
                <a:sym typeface="+mn-ea"/>
              </a:rPr>
              <a:t>使用</a:t>
            </a:r>
            <a:r>
              <a:rPr sz="1800" dirty="0">
                <a:ea typeface="宋体" panose="02010600030101010101" pitchFamily="2" charset="-122"/>
                <a:sym typeface="+mn-ea"/>
              </a:rPr>
              <a:t>到XPath</a:t>
            </a:r>
          </a:p>
          <a:p>
            <a:pPr>
              <a:lnSpc>
                <a:spcPct val="150000"/>
              </a:lnSpc>
            </a:pPr>
            <a:r>
              <a:rPr lang="zh-CN" sz="1800" dirty="0">
                <a:ea typeface="宋体" panose="02010600030101010101" pitchFamily="2" charset="-122"/>
                <a:sym typeface="+mn-ea"/>
              </a:rPr>
              <a:t>使用简易采集选择模板即可</a:t>
            </a:r>
          </a:p>
          <a:p>
            <a:pPr>
              <a:lnSpc>
                <a:spcPct val="150000"/>
              </a:lnSpc>
            </a:pPr>
            <a:r>
              <a:rPr lang="zh-CN" sz="1800" dirty="0">
                <a:ea typeface="宋体" panose="02010600030101010101" pitchFamily="2" charset="-122"/>
                <a:sym typeface="+mn-ea"/>
              </a:rPr>
              <a:t>输入想要采集的网址，比如https://item.jd.com/51879797054.html</a:t>
            </a:r>
          </a:p>
          <a:p>
            <a:pPr marL="0" indent="0">
              <a:lnSpc>
                <a:spcPct val="150000"/>
              </a:lnSpc>
              <a:buNone/>
            </a:pPr>
            <a:r>
              <a:rPr lang="zh-CN" sz="1800" dirty="0">
                <a:ea typeface="宋体" panose="02010600030101010101" pitchFamily="2" charset="-122"/>
                <a:sym typeface="+mn-ea"/>
              </a:rPr>
              <a:t>    https://item.jd.com/1434937.html</a:t>
            </a:r>
          </a:p>
          <a:p>
            <a:pPr>
              <a:lnSpc>
                <a:spcPct val="150000"/>
              </a:lnSpc>
            </a:pPr>
            <a:r>
              <a:rPr lang="zh-CN" sz="1800" dirty="0">
                <a:ea typeface="宋体" panose="02010600030101010101" pitchFamily="2" charset="-122"/>
                <a:sym typeface="+mn-ea"/>
              </a:rPr>
              <a:t>采集结束后，导出数据到</a:t>
            </a:r>
            <a:r>
              <a:rPr lang="en-US" altLang="zh-CN" sz="1800" dirty="0">
                <a:ea typeface="宋体" panose="02010600030101010101" pitchFamily="2" charset="-122"/>
                <a:sym typeface="+mn-ea"/>
              </a:rPr>
              <a:t>csv</a:t>
            </a:r>
            <a:endParaRPr lang="zh-CN" sz="1800" dirty="0">
              <a:ea typeface="宋体" panose="02010600030101010101" pitchFamily="2" charset="-122"/>
              <a:sym typeface="+mn-ea"/>
            </a:endParaRPr>
          </a:p>
          <a:p>
            <a:pPr>
              <a:lnSpc>
                <a:spcPct val="150000"/>
              </a:lnSpc>
            </a:pPr>
            <a:endParaRPr lang="zh-CN" sz="1800" dirty="0">
              <a:ea typeface="宋体" panose="02010600030101010101" pitchFamily="2" charset="-122"/>
              <a:sym typeface="+mn-ea"/>
            </a:endParaRPr>
          </a:p>
        </p:txBody>
      </p:sp>
      <p:pic>
        <p:nvPicPr>
          <p:cNvPr id="5" name="图片 4"/>
          <p:cNvPicPr>
            <a:picLocks noChangeAspect="1"/>
          </p:cNvPicPr>
          <p:nvPr/>
        </p:nvPicPr>
        <p:blipFill>
          <a:blip r:embed="rId4"/>
          <a:stretch>
            <a:fillRect/>
          </a:stretch>
        </p:blipFill>
        <p:spPr>
          <a:xfrm>
            <a:off x="5333365" y="1214755"/>
            <a:ext cx="6501130" cy="5306060"/>
          </a:xfrm>
          <a:prstGeom prst="rect">
            <a:avLst/>
          </a:prstGeom>
        </p:spPr>
      </p:pic>
    </p:spTree>
    <p:custDataLst>
      <p:tags r:id="rId1"/>
    </p:custData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A：汽车评论抓取（京东）</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简易采集：</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优点：方便，直接选择模板即可</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不足：效率不高，无法定制采集需求</a:t>
            </a:r>
          </a:p>
        </p:txBody>
      </p:sp>
      <p:pic>
        <p:nvPicPr>
          <p:cNvPr id="5" name="图片 4"/>
          <p:cNvPicPr>
            <a:picLocks noChangeAspect="1"/>
          </p:cNvPicPr>
          <p:nvPr/>
        </p:nvPicPr>
        <p:blipFill>
          <a:blip r:embed="rId4"/>
          <a:stretch>
            <a:fillRect/>
          </a:stretch>
        </p:blipFill>
        <p:spPr>
          <a:xfrm>
            <a:off x="5730240" y="2039620"/>
            <a:ext cx="6229350" cy="2324100"/>
          </a:xfrm>
          <a:prstGeom prst="rect">
            <a:avLst/>
          </a:prstGeom>
        </p:spPr>
      </p:pic>
      <p:pic>
        <p:nvPicPr>
          <p:cNvPr id="3" name="图片 2"/>
          <p:cNvPicPr>
            <a:picLocks noChangeAspect="1"/>
          </p:cNvPicPr>
          <p:nvPr/>
        </p:nvPicPr>
        <p:blipFill>
          <a:blip r:embed="rId5"/>
          <a:stretch>
            <a:fillRect/>
          </a:stretch>
        </p:blipFill>
        <p:spPr>
          <a:xfrm>
            <a:off x="521970" y="2945130"/>
            <a:ext cx="4257675" cy="2057400"/>
          </a:xfrm>
          <a:prstGeom prst="rect">
            <a:avLst/>
          </a:prstGeom>
        </p:spPr>
      </p:pic>
      <p:pic>
        <p:nvPicPr>
          <p:cNvPr id="7" name="图片 6"/>
          <p:cNvPicPr>
            <a:picLocks noChangeAspect="1"/>
          </p:cNvPicPr>
          <p:nvPr/>
        </p:nvPicPr>
        <p:blipFill>
          <a:blip r:embed="rId6"/>
          <a:stretch>
            <a:fillRect/>
          </a:stretch>
        </p:blipFill>
        <p:spPr>
          <a:xfrm>
            <a:off x="521970" y="5021580"/>
            <a:ext cx="11381105" cy="1837055"/>
          </a:xfrm>
          <a:prstGeom prst="rect">
            <a:avLst/>
          </a:prstGeom>
        </p:spPr>
      </p:pic>
    </p:spTree>
    <p:custDataLst>
      <p:tags r:id="rId1"/>
    </p:custData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自定义采集：</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按照需求定制采集任务</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采集内容使用到</a:t>
            </a:r>
            <a:r>
              <a:rPr lang="en-US" altLang="zh-CN" sz="1800" dirty="0">
                <a:ea typeface="宋体" panose="02010600030101010101" pitchFamily="2" charset="-122"/>
                <a:sym typeface="+mn-ea"/>
              </a:rPr>
              <a:t>XPath</a:t>
            </a:r>
            <a:endParaRPr lang="zh-CN" altLang="zh-CN"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不足：多线程效率不高，反爬虫</a:t>
            </a:r>
            <a:endParaRPr lang="zh-CN" sz="1800" dirty="0">
              <a:ea typeface="宋体" panose="02010600030101010101" pitchFamily="2" charset="-122"/>
              <a:sym typeface="+mn-ea"/>
            </a:endParaRPr>
          </a:p>
          <a:p>
            <a:pPr>
              <a:lnSpc>
                <a:spcPct val="150000"/>
              </a:lnSpc>
            </a:pPr>
            <a:endParaRPr lang="zh-CN" sz="18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669925" y="3879215"/>
            <a:ext cx="7570470" cy="2457450"/>
          </a:xfrm>
          <a:prstGeom prst="rect">
            <a:avLst/>
          </a:prstGeom>
        </p:spPr>
      </p:pic>
      <p:pic>
        <p:nvPicPr>
          <p:cNvPr id="5" name="图片 4"/>
          <p:cNvPicPr>
            <a:picLocks noChangeAspect="1"/>
          </p:cNvPicPr>
          <p:nvPr/>
        </p:nvPicPr>
        <p:blipFill>
          <a:blip r:embed="rId5"/>
          <a:stretch>
            <a:fillRect/>
          </a:stretch>
        </p:blipFill>
        <p:spPr>
          <a:xfrm>
            <a:off x="8701405" y="1661795"/>
            <a:ext cx="2819400" cy="2505075"/>
          </a:xfrm>
          <a:prstGeom prst="rect">
            <a:avLst/>
          </a:prstGeom>
        </p:spPr>
      </p:pic>
    </p:spTree>
    <p:custDataLst>
      <p:tags r:id="rId1"/>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八爪鱼工具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自定义采集：</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Step1</a:t>
            </a:r>
            <a:r>
              <a:rPr lang="zh-CN" altLang="en-US" sz="1600" dirty="0">
                <a:ea typeface="宋体" panose="02010600030101010101" pitchFamily="2" charset="-122"/>
                <a:sym typeface="+mn-ea"/>
              </a:rPr>
              <a:t>，输入网址</a:t>
            </a:r>
            <a:endParaRPr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新建任务时，这里是必填项</a:t>
            </a:r>
          </a:p>
          <a:p>
            <a:pPr>
              <a:lnSpc>
                <a:spcPct val="150000"/>
              </a:lnSpc>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，设计流程</a:t>
            </a:r>
          </a:p>
          <a:p>
            <a:pPr marL="0" indent="0">
              <a:lnSpc>
                <a:spcPct val="150000"/>
              </a:lnSpc>
              <a:buNone/>
            </a:pPr>
            <a:r>
              <a:rPr lang="zh-CN" altLang="en-US" sz="1600" dirty="0">
                <a:ea typeface="宋体" panose="02010600030101010101" pitchFamily="2" charset="-122"/>
                <a:sym typeface="+mn-ea"/>
              </a:rPr>
              <a:t>这个步骤最为关键，你需要工具，你是如何操作页面的、想要提取页面上的哪些信息等。因为数据条数比较多，通常你还需要翻页，所以要进行循环翻页的设置</a:t>
            </a:r>
          </a:p>
          <a:p>
            <a:pPr>
              <a:lnSpc>
                <a:spcPct val="150000"/>
              </a:lnSpc>
            </a:pPr>
            <a:r>
              <a:rPr lang="en-US" altLang="zh-CN" sz="1600" dirty="0">
                <a:ea typeface="宋体" panose="02010600030101010101" pitchFamily="2" charset="-122"/>
                <a:sym typeface="+mn-ea"/>
              </a:rPr>
              <a:t>Step3</a:t>
            </a:r>
            <a:r>
              <a:rPr lang="zh-CN" altLang="en-US" sz="1600" dirty="0">
                <a:ea typeface="宋体" panose="02010600030101010101" pitchFamily="2" charset="-122"/>
                <a:sym typeface="+mn-ea"/>
              </a:rPr>
              <a:t>，启动采集</a:t>
            </a:r>
          </a:p>
          <a:p>
            <a:pPr marL="0" indent="0">
              <a:lnSpc>
                <a:spcPct val="150000"/>
              </a:lnSpc>
              <a:buNone/>
            </a:pPr>
            <a:r>
              <a:rPr lang="zh-CN" sz="1600" dirty="0">
                <a:ea typeface="宋体" panose="02010600030101010101" pitchFamily="2" charset="-122"/>
                <a:sym typeface="+mn-ea"/>
              </a:rPr>
              <a:t>当设计好采集流程后，就可以启动采集任务了，任务结束后，会提示你保存采集好的数据，通常是xlsx或csv格式</a:t>
            </a:r>
          </a:p>
          <a:p>
            <a:pPr>
              <a:lnSpc>
                <a:spcPct val="150000"/>
              </a:lnSpc>
            </a:pPr>
            <a:endParaRPr lang="zh-CN"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5588000" y="2068195"/>
            <a:ext cx="5229225" cy="704850"/>
          </a:xfrm>
          <a:prstGeom prst="rect">
            <a:avLst/>
          </a:prstGeom>
        </p:spPr>
      </p:pic>
    </p:spTree>
    <p:custDataLst>
      <p:tags r:id="rId1"/>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xfrm>
            <a:off x="788670" y="1875155"/>
            <a:ext cx="10850880" cy="3388360"/>
          </a:xfrm>
          <a:prstGeom prst="rect">
            <a:avLst/>
          </a:prstGeom>
        </p:spPr>
        <p:txBody>
          <a:bodyPr>
            <a:normAutofit/>
          </a:bodyPr>
          <a:lstStyle/>
          <a:p>
            <a:pPr fontAlgn="auto">
              <a:lnSpc>
                <a:spcPct val="150000"/>
              </a:lnSpc>
            </a:pPr>
            <a:r>
              <a:rPr lang="en-US" altLang="zh-CN" sz="2600" dirty="0"/>
              <a:t>Thinking</a:t>
            </a:r>
            <a:r>
              <a:rPr lang="zh-CN" altLang="zh-CN" sz="2600" dirty="0"/>
              <a:t>：</a:t>
            </a:r>
            <a:r>
              <a:rPr lang="en-US" altLang="zh-CN" sz="2600" dirty="0"/>
              <a:t>behind the theory, original from the real problem</a:t>
            </a:r>
            <a:endParaRPr lang="zh-CN" altLang="zh-CN" sz="2600" dirty="0"/>
          </a:p>
          <a:p>
            <a:pPr fontAlgn="auto">
              <a:lnSpc>
                <a:spcPct val="150000"/>
              </a:lnSpc>
            </a:pPr>
            <a:r>
              <a:rPr lang="en-US" altLang="zh-CN" sz="2600" dirty="0"/>
              <a:t>Action</a:t>
            </a:r>
            <a:r>
              <a:rPr lang="zh-CN" altLang="zh-CN" sz="2600" dirty="0"/>
              <a:t>：</a:t>
            </a:r>
            <a:r>
              <a:rPr lang="en-US" altLang="zh-CN" sz="2600" dirty="0"/>
              <a:t>solve problems by tools, present the results</a:t>
            </a:r>
            <a:endParaRPr lang="zh-CN" altLang="zh-CN" sz="2600" dirty="0"/>
          </a:p>
          <a:p>
            <a:pPr fontAlgn="auto">
              <a:lnSpc>
                <a:spcPct val="150000"/>
              </a:lnSpc>
            </a:pPr>
            <a:endParaRPr sz="26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八爪鱼工具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自定义采集：</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步骤包括：</a:t>
            </a:r>
            <a:r>
              <a:rPr sz="1600" dirty="0">
                <a:ea typeface="宋体" panose="02010600030101010101" pitchFamily="2" charset="-122"/>
                <a:sym typeface="+mn-ea"/>
              </a:rPr>
              <a:t>基本步骤和高级步骤</a:t>
            </a:r>
          </a:p>
          <a:p>
            <a:pPr marL="0" indent="0">
              <a:lnSpc>
                <a:spcPct val="150000"/>
              </a:lnSpc>
              <a:buNone/>
            </a:pPr>
            <a:r>
              <a:rPr lang="zh-CN" sz="1600" dirty="0">
                <a:ea typeface="宋体" panose="02010600030101010101" pitchFamily="2" charset="-122"/>
                <a:sym typeface="+mn-ea"/>
              </a:rPr>
              <a:t>基本步骤</a:t>
            </a:r>
          </a:p>
          <a:p>
            <a:pPr>
              <a:lnSpc>
                <a:spcPct val="150000"/>
              </a:lnSpc>
            </a:pPr>
            <a:r>
              <a:rPr lang="zh-CN" sz="1600" dirty="0">
                <a:ea typeface="宋体" panose="02010600030101010101" pitchFamily="2" charset="-122"/>
                <a:sym typeface="+mn-ea"/>
              </a:rPr>
              <a:t>打开网页，默认第一项就是需要你输入网址</a:t>
            </a:r>
          </a:p>
          <a:p>
            <a:pPr>
              <a:lnSpc>
                <a:spcPct val="150000"/>
              </a:lnSpc>
            </a:pPr>
            <a:r>
              <a:rPr lang="zh-CN" sz="1600" dirty="0">
                <a:ea typeface="宋体" panose="02010600030101010101" pitchFamily="2" charset="-122"/>
                <a:sym typeface="+mn-ea"/>
              </a:rPr>
              <a:t>点击元素，元素的定义比较广泛，它可以是某个按钮，或者某个链接，也可以是某个图片或文字</a:t>
            </a:r>
          </a:p>
          <a:p>
            <a:pPr marL="0" indent="0">
              <a:lnSpc>
                <a:spcPct val="150000"/>
              </a:lnSpc>
              <a:buNone/>
            </a:pPr>
            <a:r>
              <a:rPr lang="zh-CN" sz="1600" dirty="0">
                <a:ea typeface="宋体" panose="02010600030101010101" pitchFamily="2" charset="-122"/>
                <a:sym typeface="+mn-ea"/>
              </a:rPr>
              <a:t>使用这个步骤是你在搜索或者提交某个请求。当你点击元素后，工具会提示你想要达到的目的：点击该按钮、采集该元素文本、还是鼠标移到该链接上。然后再选择“点击该按钮”进行确认即可</a:t>
            </a:r>
          </a:p>
          <a:p>
            <a:pPr marL="0" indent="0">
              <a:lnSpc>
                <a:spcPct val="150000"/>
              </a:lnSpc>
              <a:buNone/>
            </a:pPr>
            <a:r>
              <a:rPr lang="zh-CN" sz="1600" dirty="0">
                <a:ea typeface="宋体" panose="02010600030101010101" pitchFamily="2" charset="-122"/>
                <a:sym typeface="+mn-ea"/>
              </a:rPr>
              <a:t>如果我们点击某个元素的目的是循环翻页，或者提取数据，那么在点击之后，工具也会确认你的目的</a:t>
            </a:r>
          </a:p>
        </p:txBody>
      </p:sp>
      <p:pic>
        <p:nvPicPr>
          <p:cNvPr id="3" name="图片 2"/>
          <p:cNvPicPr>
            <a:picLocks noChangeAspect="1"/>
          </p:cNvPicPr>
          <p:nvPr/>
        </p:nvPicPr>
        <p:blipFill>
          <a:blip r:embed="rId4"/>
          <a:stretch>
            <a:fillRect/>
          </a:stretch>
        </p:blipFill>
        <p:spPr>
          <a:xfrm>
            <a:off x="6203315" y="4203700"/>
            <a:ext cx="5257800" cy="1905000"/>
          </a:xfrm>
          <a:prstGeom prst="rect">
            <a:avLst/>
          </a:prstGeom>
        </p:spPr>
      </p:pic>
      <p:sp>
        <p:nvSpPr>
          <p:cNvPr id="2" name="Content Placeholder 2"/>
          <p:cNvSpPr txBox="1">
            <a:spLocks noGrp="1"/>
          </p:cNvSpPr>
          <p:nvPr/>
        </p:nvSpPr>
        <p:spPr>
          <a:xfrm>
            <a:off x="5978525" y="1491615"/>
            <a:ext cx="5482590" cy="271208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600" dirty="0">
                <a:ea typeface="宋体" panose="02010600030101010101" pitchFamily="2" charset="-122"/>
                <a:sym typeface="+mn-ea"/>
              </a:rPr>
              <a:t>循环翻页，很多数据都存在翻页的情况，通常你需要找到翻页的位置，比如“下一页”按钮</a:t>
            </a:r>
          </a:p>
          <a:p>
            <a:pPr>
              <a:lnSpc>
                <a:spcPct val="150000"/>
              </a:lnSpc>
            </a:pPr>
            <a:r>
              <a:rPr lang="zh-CN" sz="1600" dirty="0">
                <a:ea typeface="宋体" panose="02010600030101010101" pitchFamily="2" charset="-122"/>
                <a:sym typeface="+mn-ea"/>
              </a:rPr>
              <a:t>提取数据，在网页上选择你想要提取的页面范围，鼠标移动到页面上会呈现蓝色的阴影面积，它表明了你想提取的数据范围。然后点击鼠标后，在右侧选择“采集数据”</a:t>
            </a:r>
          </a:p>
        </p:txBody>
      </p:sp>
    </p:spTree>
    <p:custDataLst>
      <p:tags r:id="rId1"/>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25907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使用八爪鱼采集汽车投诉信息</a:t>
            </a:r>
          </a:p>
          <a:p>
            <a:pPr>
              <a:lnSpc>
                <a:spcPct val="150000"/>
              </a:lnSpc>
            </a:pPr>
            <a:r>
              <a:rPr lang="zh-CN" sz="1600" dirty="0">
                <a:ea typeface="宋体" panose="02010600030101010101" pitchFamily="2" charset="-122"/>
                <a:sym typeface="+mn-ea"/>
              </a:rPr>
              <a:t>Step1，输入网页，http://www.12365auto.com/zlts/0-0-0-0-0-0_0-0-1.shtml</a:t>
            </a:r>
          </a:p>
          <a:p>
            <a:pPr>
              <a:lnSpc>
                <a:spcPct val="150000"/>
              </a:lnSpc>
            </a:pPr>
            <a:r>
              <a:rPr lang="zh-CN" sz="1600" dirty="0">
                <a:ea typeface="宋体" panose="02010600030101010101" pitchFamily="2" charset="-122"/>
                <a:sym typeface="+mn-ea"/>
              </a:rPr>
              <a:t>Step2，设置翻页，点击下一页按钮，然后在右侧栏中选择</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循环点击下一页</a:t>
            </a:r>
            <a:r>
              <a:rPr lang="en-US" altLang="zh-CN" sz="1600" dirty="0">
                <a:ea typeface="宋体" panose="02010600030101010101" pitchFamily="2" charset="-122"/>
                <a:sym typeface="+mn-ea"/>
              </a:rPr>
              <a:t>”</a:t>
            </a:r>
          </a:p>
          <a:p>
            <a:pPr marL="0" indent="0">
              <a:lnSpc>
                <a:spcPct val="150000"/>
              </a:lnSpc>
              <a:buNone/>
            </a:pPr>
            <a:r>
              <a:rPr lang="zh-CN" sz="1600" dirty="0">
                <a:ea typeface="宋体" panose="02010600030101010101" pitchFamily="2" charset="-122"/>
                <a:sym typeface="+mn-ea"/>
              </a:rPr>
              <a:t>通常，可以先将流程设置完成后，再通过流程视图，</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进行细节调整</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7404100" y="3061970"/>
            <a:ext cx="3295650" cy="3629025"/>
          </a:xfrm>
          <a:prstGeom prst="rect">
            <a:avLst/>
          </a:prstGeom>
        </p:spPr>
      </p:pic>
      <p:pic>
        <p:nvPicPr>
          <p:cNvPr id="5" name="图片 4"/>
          <p:cNvPicPr>
            <a:picLocks noChangeAspect="1"/>
          </p:cNvPicPr>
          <p:nvPr/>
        </p:nvPicPr>
        <p:blipFill>
          <a:blip r:embed="rId5"/>
          <a:stretch>
            <a:fillRect/>
          </a:stretch>
        </p:blipFill>
        <p:spPr>
          <a:xfrm>
            <a:off x="7151370" y="1075690"/>
            <a:ext cx="3800475" cy="2209800"/>
          </a:xfrm>
          <a:prstGeom prst="rect">
            <a:avLst/>
          </a:prstGeom>
        </p:spPr>
      </p:pic>
    </p:spTree>
    <p:custDataLst>
      <p:tags r:id="rId1"/>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246380" y="1471930"/>
            <a:ext cx="48990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使用八爪鱼采集汽车投诉信息</a:t>
            </a:r>
          </a:p>
          <a:p>
            <a:pPr>
              <a:lnSpc>
                <a:spcPct val="150000"/>
              </a:lnSpc>
            </a:pPr>
            <a:r>
              <a:rPr lang="zh-CN" sz="1600" dirty="0">
                <a:ea typeface="宋体" panose="02010600030101010101" pitchFamily="2" charset="-122"/>
                <a:sym typeface="+mn-ea"/>
              </a:rPr>
              <a:t>Step3，提取数据</a:t>
            </a:r>
          </a:p>
          <a:p>
            <a:pPr marL="0" indent="0">
              <a:lnSpc>
                <a:spcPct val="150000"/>
              </a:lnSpc>
              <a:buNone/>
            </a:pPr>
            <a:r>
              <a:rPr lang="zh-CN" sz="1600" dirty="0">
                <a:ea typeface="宋体" panose="02010600030101010101" pitchFamily="2" charset="-122"/>
                <a:sym typeface="+mn-ea"/>
              </a:rPr>
              <a:t>选择元素：</a:t>
            </a:r>
            <a:r>
              <a:rPr lang="zh-CN" altLang="zh-CN" sz="1600" dirty="0">
                <a:ea typeface="宋体" panose="02010600030101010101" pitchFamily="2" charset="-122"/>
                <a:sym typeface="+mn-ea"/>
              </a:rPr>
              <a:t>投诉编号，投诉品牌，投诉车系，投诉车型，问题简述，典型问题，投诉时间，投诉状态</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重命名：将列名进行命名（原列名 字段</a:t>
            </a:r>
            <a:r>
              <a:rPr lang="en-US" altLang="zh-CN" sz="1600" dirty="0">
                <a:ea typeface="宋体" panose="02010600030101010101" pitchFamily="2" charset="-122"/>
                <a:sym typeface="+mn-ea"/>
              </a:rPr>
              <a:t>1_</a:t>
            </a:r>
            <a:r>
              <a:rPr lang="zh-CN" altLang="zh-CN" sz="1600" dirty="0">
                <a:ea typeface="宋体" panose="02010600030101010101" pitchFamily="2" charset="-122"/>
                <a:sym typeface="+mn-ea"/>
              </a:rPr>
              <a:t>文本）</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调整元素：使用流程视图，对建造年代进行</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调整</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5097780" y="1274445"/>
            <a:ext cx="6885305" cy="4658360"/>
          </a:xfrm>
          <a:prstGeom prst="rect">
            <a:avLst/>
          </a:prstGeom>
        </p:spPr>
      </p:pic>
    </p:spTree>
    <p:custDataLst>
      <p:tags r:id="rId1"/>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3910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流程视图：</a:t>
            </a:r>
          </a:p>
          <a:p>
            <a:pPr>
              <a:lnSpc>
                <a:spcPct val="150000"/>
              </a:lnSpc>
            </a:pPr>
            <a:r>
              <a:rPr lang="zh-CN" sz="1600" dirty="0">
                <a:ea typeface="宋体" panose="02010600030101010101" pitchFamily="2" charset="-122"/>
                <a:sym typeface="+mn-ea"/>
              </a:rPr>
              <a:t>将之前的操作以流程图的方式展示出来，使用频率较高，方便查看创建流程，调整顺序，或者删掉不想要的步骤</a:t>
            </a:r>
          </a:p>
          <a:p>
            <a:pPr>
              <a:lnSpc>
                <a:spcPct val="150000"/>
              </a:lnSpc>
            </a:pPr>
            <a:r>
              <a:rPr lang="zh-CN" sz="1600" dirty="0">
                <a:ea typeface="宋体" panose="02010600030101010101" pitchFamily="2" charset="-122"/>
                <a:sym typeface="+mn-ea"/>
              </a:rPr>
              <a:t>可以在视图中查看数据提取的字段。选中“提取数据”步骤，可以看到该步骤提取的字段都有哪些</a:t>
            </a:r>
            <a:endParaRPr lang="en-US" altLang="zh-CN" sz="1600" dirty="0">
              <a:ea typeface="宋体" panose="02010600030101010101" pitchFamily="2" charset="-122"/>
              <a:sym typeface="+mn-ea"/>
            </a:endParaRPr>
          </a:p>
        </p:txBody>
      </p:sp>
      <p:pic>
        <p:nvPicPr>
          <p:cNvPr id="4" name="图片 3"/>
          <p:cNvPicPr>
            <a:picLocks noChangeAspect="1"/>
          </p:cNvPicPr>
          <p:nvPr/>
        </p:nvPicPr>
        <p:blipFill>
          <a:blip r:embed="rId4"/>
          <a:stretch>
            <a:fillRect/>
          </a:stretch>
        </p:blipFill>
        <p:spPr>
          <a:xfrm>
            <a:off x="5085080" y="1547495"/>
            <a:ext cx="2076450" cy="3038475"/>
          </a:xfrm>
          <a:prstGeom prst="rect">
            <a:avLst/>
          </a:prstGeom>
        </p:spPr>
      </p:pic>
      <p:pic>
        <p:nvPicPr>
          <p:cNvPr id="5" name="图片 4"/>
          <p:cNvPicPr>
            <a:picLocks noChangeAspect="1"/>
          </p:cNvPicPr>
          <p:nvPr/>
        </p:nvPicPr>
        <p:blipFill>
          <a:blip r:embed="rId5"/>
          <a:stretch>
            <a:fillRect/>
          </a:stretch>
        </p:blipFill>
        <p:spPr>
          <a:xfrm>
            <a:off x="7161530" y="1600835"/>
            <a:ext cx="5030470" cy="2960370"/>
          </a:xfrm>
          <a:prstGeom prst="rect">
            <a:avLst/>
          </a:prstGeom>
        </p:spPr>
      </p:pic>
    </p:spTree>
    <p:custDataLst>
      <p:tags r:id="rId1"/>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XPath：</a:t>
            </a:r>
          </a:p>
          <a:p>
            <a:pPr>
              <a:lnSpc>
                <a:spcPct val="150000"/>
              </a:lnSpc>
            </a:pPr>
            <a:r>
              <a:rPr lang="zh-CN" sz="1600" dirty="0">
                <a:ea typeface="宋体" panose="02010600030101010101" pitchFamily="2" charset="-122"/>
                <a:sym typeface="+mn-ea"/>
              </a:rPr>
              <a:t>在流程试图中，可以查看元素XPath（</a:t>
            </a:r>
            <a:r>
              <a:rPr lang="en-US" altLang="zh-CN" sz="1600" dirty="0">
                <a:ea typeface="宋体" panose="02010600030101010101" pitchFamily="2" charset="-122"/>
                <a:sym typeface="+mn-ea"/>
              </a:rPr>
              <a:t>XML Path</a:t>
            </a:r>
            <a:r>
              <a:rPr lang="zh-CN" altLang="zh-CN" sz="1600" dirty="0">
                <a:ea typeface="宋体" panose="02010600030101010101" pitchFamily="2" charset="-122"/>
                <a:sym typeface="+mn-ea"/>
              </a:rPr>
              <a:t>）</a:t>
            </a:r>
            <a:r>
              <a:rPr lang="zh-CN" sz="1600" dirty="0">
                <a:ea typeface="宋体" panose="02010600030101010101" pitchFamily="2" charset="-122"/>
                <a:sym typeface="+mn-ea"/>
              </a:rPr>
              <a:t>，并对它们进行调整</a:t>
            </a:r>
          </a:p>
          <a:p>
            <a:pPr>
              <a:lnSpc>
                <a:spcPct val="150000"/>
              </a:lnSpc>
            </a:pPr>
            <a:r>
              <a:rPr lang="zh-CN" sz="1600" dirty="0">
                <a:ea typeface="宋体" panose="02010600030101010101" pitchFamily="2" charset="-122"/>
                <a:sym typeface="+mn-ea"/>
              </a:rPr>
              <a:t>八爪鱼内置XPath引擎，我们在用可视化方式选择元素的时候，会自动生成相应的XPath</a:t>
            </a:r>
          </a:p>
          <a:p>
            <a:pPr marL="0" indent="0">
              <a:lnSpc>
                <a:spcPct val="150000"/>
              </a:lnSpc>
              <a:buNone/>
            </a:pPr>
            <a:r>
              <a:rPr lang="en-US" altLang="zh-CN" sz="1600" dirty="0">
                <a:ea typeface="宋体" panose="02010600030101010101" pitchFamily="2" charset="-122"/>
                <a:sym typeface="+mn-ea"/>
              </a:rPr>
              <a:t>Tips</a:t>
            </a:r>
            <a:r>
              <a:rPr lang="zh-CN" altLang="en-US" sz="1600" dirty="0">
                <a:ea typeface="宋体" panose="02010600030101010101" pitchFamily="2" charset="-122"/>
                <a:sym typeface="+mn-ea"/>
              </a:rPr>
              <a:t>：调整</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是因为</a:t>
            </a:r>
            <a:r>
              <a:rPr lang="zh-CN" sz="1600" dirty="0">
                <a:ea typeface="宋体" panose="02010600030101010101" pitchFamily="2" charset="-122"/>
                <a:sym typeface="+mn-ea"/>
              </a:rPr>
              <a:t>有时候我们采集的网站页面是不规律的，比如第一页和第二页的HTML排版是不同的，这样可视化操作得到的XPath可能不具备通用性，这种情况下就需要人工进行调整（点击循环翻页后，会显示第二个页面，比如微博搜索页面第一页，第二页排版不同，</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可能发生变化</a:t>
            </a:r>
            <a:r>
              <a:rPr 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常用的两种</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a:t>
            </a:r>
            <a:r>
              <a:rPr lang="zh-CN" sz="1600" dirty="0">
                <a:ea typeface="宋体" panose="02010600030101010101" pitchFamily="2" charset="-122"/>
                <a:sym typeface="+mn-ea"/>
              </a:rPr>
              <a:t>循环中的XPath，提取数据的XPath</a:t>
            </a:r>
          </a:p>
        </p:txBody>
      </p:sp>
      <p:pic>
        <p:nvPicPr>
          <p:cNvPr id="5" name="图片 4"/>
          <p:cNvPicPr>
            <a:picLocks noChangeAspect="1"/>
          </p:cNvPicPr>
          <p:nvPr/>
        </p:nvPicPr>
        <p:blipFill>
          <a:blip r:embed="rId4"/>
          <a:stretch>
            <a:fillRect/>
          </a:stretch>
        </p:blipFill>
        <p:spPr>
          <a:xfrm>
            <a:off x="7502525" y="1033780"/>
            <a:ext cx="4078605" cy="3488690"/>
          </a:xfrm>
          <a:prstGeom prst="rect">
            <a:avLst/>
          </a:prstGeom>
        </p:spPr>
      </p:pic>
      <p:pic>
        <p:nvPicPr>
          <p:cNvPr id="6" name="图片 5"/>
          <p:cNvPicPr>
            <a:picLocks noChangeAspect="1"/>
          </p:cNvPicPr>
          <p:nvPr/>
        </p:nvPicPr>
        <p:blipFill>
          <a:blip r:embed="rId5"/>
          <a:stretch>
            <a:fillRect/>
          </a:stretch>
        </p:blipFill>
        <p:spPr>
          <a:xfrm>
            <a:off x="6448425" y="4578985"/>
            <a:ext cx="5327650" cy="2258060"/>
          </a:xfrm>
          <a:prstGeom prst="rect">
            <a:avLst/>
          </a:prstGeom>
        </p:spPr>
      </p:pic>
    </p:spTree>
    <p:custDataLst>
      <p:tags r:id="rId1"/>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XPath </a:t>
            </a:r>
            <a:r>
              <a:rPr lang="en-US" altLang="zh-CN" sz="1600" dirty="0">
                <a:ea typeface="宋体" panose="02010600030101010101" pitchFamily="2" charset="-122"/>
                <a:sym typeface="+mn-ea"/>
              </a:rPr>
              <a:t>Helper</a:t>
            </a:r>
            <a:r>
              <a:rPr lang="zh-CN"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当需要调整</a:t>
            </a:r>
            <a:r>
              <a:rPr lang="en-US" altLang="zh-CN" sz="1600" dirty="0">
                <a:ea typeface="宋体" panose="02010600030101010101" pitchFamily="2" charset="-122"/>
                <a:sym typeface="+mn-ea"/>
              </a:rPr>
              <a:t>XPath</a:t>
            </a:r>
            <a:r>
              <a:rPr lang="zh-CN" altLang="zh-CN" sz="1600" dirty="0">
                <a:ea typeface="宋体" panose="02010600030101010101" pitchFamily="2" charset="-122"/>
                <a:sym typeface="+mn-ea"/>
              </a:rPr>
              <a:t>时，使用</a:t>
            </a:r>
            <a:r>
              <a:rPr lang="en-US" altLang="zh-CN" sz="1600" dirty="0">
                <a:ea typeface="宋体" panose="02010600030101010101" pitchFamily="2" charset="-122"/>
                <a:sym typeface="+mn-ea"/>
              </a:rPr>
              <a:t>XPath Helper</a:t>
            </a:r>
            <a:r>
              <a:rPr lang="zh-CN" altLang="zh-CN" sz="1600" dirty="0">
                <a:ea typeface="宋体" panose="02010600030101010101" pitchFamily="2" charset="-122"/>
                <a:sym typeface="+mn-ea"/>
              </a:rPr>
              <a:t>插件</a:t>
            </a:r>
            <a:r>
              <a:rPr lang="zh-CN" sz="1600" dirty="0">
                <a:ea typeface="宋体" panose="02010600030101010101" pitchFamily="2" charset="-122"/>
                <a:sym typeface="+mn-ea"/>
              </a:rPr>
              <a:t>方便捕捉指定元素的XPath</a:t>
            </a:r>
          </a:p>
          <a:p>
            <a:pPr>
              <a:lnSpc>
                <a:spcPct val="150000"/>
              </a:lnSpc>
            </a:pPr>
            <a:r>
              <a:rPr lang="zh-CN" sz="1600" dirty="0">
                <a:ea typeface="宋体" panose="02010600030101010101" pitchFamily="2" charset="-122"/>
                <a:sym typeface="+mn-ea"/>
              </a:rPr>
              <a:t>安装插件后，使用</a:t>
            </a:r>
            <a:r>
              <a:rPr lang="en-US" altLang="zh-CN" sz="1600" dirty="0">
                <a:ea typeface="宋体" panose="02010600030101010101" pitchFamily="2" charset="-122"/>
                <a:sym typeface="+mn-ea"/>
              </a:rPr>
              <a:t>Ctrl + Shift + X </a:t>
            </a:r>
            <a:r>
              <a:rPr lang="zh-CN" altLang="zh-CN" sz="1600" dirty="0">
                <a:ea typeface="宋体" panose="02010600030101010101" pitchFamily="2" charset="-122"/>
                <a:sym typeface="+mn-ea"/>
              </a:rPr>
              <a:t>进行快捷启动</a:t>
            </a:r>
          </a:p>
          <a:p>
            <a:pPr marL="0" indent="0">
              <a:lnSpc>
                <a:spcPct val="150000"/>
              </a:lnSpc>
              <a:buNone/>
            </a:pPr>
            <a:r>
              <a:rPr lang="zh-CN" altLang="en-US" sz="1600" dirty="0">
                <a:ea typeface="宋体" panose="02010600030101010101" pitchFamily="2" charset="-122"/>
                <a:sym typeface="+mn-ea"/>
              </a:rPr>
              <a:t>提取每行投诉数据的</a:t>
            </a:r>
            <a:r>
              <a:rPr lang="en-US" altLang="zh-CN" sz="1600" dirty="0">
                <a:ea typeface="宋体" panose="02010600030101010101" pitchFamily="2" charset="-122"/>
                <a:sym typeface="+mn-ea"/>
              </a:rPr>
              <a:t>XPath</a:t>
            </a:r>
            <a:r>
              <a:rPr lang="zh-CN"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/html/body/div[@id='content']/div[@class='com_sec']/div[@class='tslb_b']/table[@class='ar_c ar_c1']/tbody/tr[position()&gt;=2]</a:t>
            </a:r>
          </a:p>
        </p:txBody>
      </p:sp>
      <p:pic>
        <p:nvPicPr>
          <p:cNvPr id="2" name="图片 1"/>
          <p:cNvPicPr>
            <a:picLocks noChangeAspect="1"/>
          </p:cNvPicPr>
          <p:nvPr/>
        </p:nvPicPr>
        <p:blipFill>
          <a:blip r:embed="rId4"/>
          <a:stretch>
            <a:fillRect/>
          </a:stretch>
        </p:blipFill>
        <p:spPr>
          <a:xfrm>
            <a:off x="5313045" y="1423670"/>
            <a:ext cx="6903720" cy="3927475"/>
          </a:xfrm>
          <a:prstGeom prst="rect">
            <a:avLst/>
          </a:prstGeom>
        </p:spPr>
      </p:pic>
    </p:spTree>
    <p:custDataLst>
      <p:tags r:id="rId1"/>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Step4</a:t>
            </a:r>
            <a:r>
              <a:rPr lang="zh-CN" altLang="zh-CN" sz="1600" dirty="0">
                <a:ea typeface="宋体" panose="02010600030101010101" pitchFamily="2" charset="-122"/>
                <a:sym typeface="+mn-ea"/>
              </a:rPr>
              <a:t>，</a:t>
            </a:r>
            <a:r>
              <a:rPr lang="zh-CN" sz="1600" dirty="0">
                <a:ea typeface="宋体" panose="02010600030101010101" pitchFamily="2" charset="-122"/>
                <a:sym typeface="+mn-ea"/>
              </a:rPr>
              <a:t>启动本地采集：</a:t>
            </a:r>
          </a:p>
          <a:p>
            <a:pPr>
              <a:lnSpc>
                <a:spcPct val="150000"/>
              </a:lnSpc>
            </a:pPr>
            <a:r>
              <a:rPr lang="zh-CN" sz="1600" dirty="0">
                <a:ea typeface="宋体" panose="02010600030101010101" pitchFamily="2" charset="-122"/>
                <a:sym typeface="+mn-ea"/>
              </a:rPr>
              <a:t>一般第三方工具都是收费的，数据量不大的情况下，可以使用免费的本地采集</a:t>
            </a:r>
          </a:p>
          <a:p>
            <a:pPr>
              <a:lnSpc>
                <a:spcPct val="150000"/>
              </a:lnSpc>
            </a:pPr>
            <a:r>
              <a:rPr lang="zh-CN" altLang="zh-CN" sz="1600" dirty="0">
                <a:ea typeface="宋体" panose="02010600030101010101" pitchFamily="2" charset="-122"/>
                <a:sym typeface="+mn-ea"/>
              </a:rPr>
              <a:t>采集会自动进行翻页，数据提取</a:t>
            </a:r>
          </a:p>
          <a:p>
            <a:pPr>
              <a:lnSpc>
                <a:spcPct val="150000"/>
              </a:lnSpc>
            </a:pPr>
            <a:endParaRPr lang="zh-CN" altLang="zh-CN"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5951220" y="1383030"/>
            <a:ext cx="5381625" cy="3752850"/>
          </a:xfrm>
          <a:prstGeom prst="rect">
            <a:avLst/>
          </a:prstGeom>
        </p:spPr>
      </p:pic>
    </p:spTree>
    <p:custDataLst>
      <p:tags r:id="rId1"/>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17525" y="1199515"/>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启动本地采集：</a:t>
            </a:r>
          </a:p>
          <a:p>
            <a:pPr>
              <a:lnSpc>
                <a:spcPct val="150000"/>
              </a:lnSpc>
            </a:pPr>
            <a:r>
              <a:rPr lang="zh-CN" sz="1600" dirty="0">
                <a:ea typeface="宋体" panose="02010600030101010101" pitchFamily="2" charset="-122"/>
                <a:sym typeface="+mn-ea"/>
              </a:rPr>
              <a:t>数据可以导出为</a:t>
            </a:r>
            <a:r>
              <a:rPr lang="en-US" altLang="zh-CN" sz="1600" dirty="0">
                <a:ea typeface="宋体" panose="02010600030101010101" pitchFamily="2" charset="-122"/>
                <a:sym typeface="+mn-ea"/>
              </a:rPr>
              <a:t>csv</a:t>
            </a:r>
            <a:r>
              <a:rPr lang="zh-CN" altLang="zh-CN" sz="1600" dirty="0">
                <a:ea typeface="宋体" panose="02010600030101010101" pitchFamily="2" charset="-122"/>
                <a:sym typeface="+mn-ea"/>
              </a:rPr>
              <a:t>格式</a:t>
            </a:r>
            <a:endParaRPr 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后续还需要对字段进行处理，比如典型问题，</a:t>
            </a:r>
            <a:r>
              <a:rPr altLang="zh-CN" sz="1600" dirty="0">
                <a:ea typeface="宋体" panose="02010600030101010101" pitchFamily="2" charset="-122"/>
                <a:sym typeface="+mn-ea"/>
              </a:rPr>
              <a:t>车身附件及电器电瓶故障</a:t>
            </a:r>
            <a:r>
              <a:rPr lang="en-US" altLang="zh-CN" sz="1600" dirty="0">
                <a:ea typeface="宋体" panose="02010600030101010101" pitchFamily="2" charset="-122"/>
                <a:sym typeface="+mn-ea"/>
              </a:rPr>
              <a:t> =&gt; [车身附件及电器] [电瓶故障]</a:t>
            </a:r>
          </a:p>
          <a:p>
            <a:pPr>
              <a:lnSpc>
                <a:spcPct val="150000"/>
              </a:lnSpc>
            </a:pPr>
            <a:endParaRPr lang="zh-CN" altLang="zh-CN" sz="1600" dirty="0">
              <a:ea typeface="宋体" panose="02010600030101010101" pitchFamily="2" charset="-122"/>
              <a:sym typeface="+mn-ea"/>
            </a:endParaRPr>
          </a:p>
        </p:txBody>
      </p:sp>
      <p:pic>
        <p:nvPicPr>
          <p:cNvPr id="5" name="图片 4"/>
          <p:cNvPicPr>
            <a:picLocks noChangeAspect="1"/>
          </p:cNvPicPr>
          <p:nvPr/>
        </p:nvPicPr>
        <p:blipFill>
          <a:blip r:embed="rId4"/>
          <a:stretch>
            <a:fillRect/>
          </a:stretch>
        </p:blipFill>
        <p:spPr>
          <a:xfrm>
            <a:off x="532130" y="3389630"/>
            <a:ext cx="5395595" cy="3280410"/>
          </a:xfrm>
          <a:prstGeom prst="rect">
            <a:avLst/>
          </a:prstGeom>
        </p:spPr>
      </p:pic>
      <p:pic>
        <p:nvPicPr>
          <p:cNvPr id="7" name="图片 6"/>
          <p:cNvPicPr>
            <a:picLocks noChangeAspect="1"/>
          </p:cNvPicPr>
          <p:nvPr/>
        </p:nvPicPr>
        <p:blipFill>
          <a:blip r:embed="rId5"/>
          <a:stretch>
            <a:fillRect/>
          </a:stretch>
        </p:blipFill>
        <p:spPr>
          <a:xfrm>
            <a:off x="5899150" y="1400175"/>
            <a:ext cx="6259195" cy="4552950"/>
          </a:xfrm>
          <a:prstGeom prst="rect">
            <a:avLst/>
          </a:prstGeom>
        </p:spPr>
      </p:pic>
    </p:spTree>
    <p:custDataLst>
      <p:tags r:id="rId1"/>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Python</a:t>
            </a:r>
            <a:r>
              <a:rPr lang="zh-CN" altLang="en-US" dirty="0">
                <a:ea typeface="宋体" panose="02010600030101010101" pitchFamily="2" charset="-122"/>
                <a:sym typeface="+mn-ea"/>
              </a:rPr>
              <a:t>爬虫</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Python</a:t>
            </a:r>
            <a:r>
              <a:rPr lang="zh-CN" altLang="zh-CN" sz="1600">
                <a:ea typeface="宋体" panose="02010600030101010101" pitchFamily="2" charset="-122"/>
                <a:sym typeface="+mn-ea"/>
              </a:rPr>
              <a:t>爬虫工具</a:t>
            </a:r>
            <a:r>
              <a:rPr lang="zh-CN" altLang="en-US" sz="1600">
                <a:ea typeface="宋体" panose="02010600030101010101" pitchFamily="2" charset="-122"/>
                <a:sym typeface="+mn-ea"/>
              </a:rPr>
              <a:t>：</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BeautifulSoup</a:t>
            </a:r>
            <a:r>
              <a:rPr lang="zh-CN" altLang="en-US" sz="1600">
                <a:ea typeface="宋体" panose="02010600030101010101" pitchFamily="2" charset="-122"/>
                <a:sym typeface="+mn-ea"/>
              </a:rPr>
              <a:t>，Python Html 解析库，BeautifulSoup 将复杂 HTML 文档转换成一个复杂的树形结构，每个节点都是 Python 对象。</a:t>
            </a:r>
          </a:p>
          <a:p>
            <a:pPr lvl="0">
              <a:lnSpc>
                <a:spcPct val="150000"/>
              </a:lnSpc>
            </a:pPr>
            <a:r>
              <a:rPr lang="en-US" altLang="zh-CN" sz="1600">
                <a:ea typeface="宋体" panose="02010600030101010101" pitchFamily="2" charset="-122"/>
                <a:sym typeface="+mn-ea"/>
              </a:rPr>
              <a:t>Selenium</a:t>
            </a:r>
            <a:r>
              <a:rPr lang="zh-CN" altLang="en-US" sz="1600">
                <a:ea typeface="宋体" panose="02010600030101010101" pitchFamily="2" charset="-122"/>
                <a:sym typeface="+mn-ea"/>
              </a:rPr>
              <a:t>，Web应用的自动测试工具，可以直接运行在浏览器中，原理是模拟用户在进行操作，支持当前多种主流的浏览器</a:t>
            </a:r>
          </a:p>
          <a:p>
            <a:pPr lvl="0">
              <a:lnSpc>
                <a:spcPct val="150000"/>
              </a:lnSpc>
            </a:pPr>
            <a:r>
              <a:rPr lang="en-US" altLang="zh-CN" sz="1600">
                <a:ea typeface="宋体" panose="02010600030101010101" pitchFamily="2" charset="-122"/>
                <a:sym typeface="+mn-ea"/>
              </a:rPr>
              <a:t>Scrapy</a:t>
            </a:r>
            <a:r>
              <a:rPr lang="zh-CN" altLang="en-US" sz="1600">
                <a:ea typeface="宋体" panose="02010600030101010101" pitchFamily="2" charset="-122"/>
                <a:sym typeface="+mn-ea"/>
              </a:rPr>
              <a:t>，Python爬虫框架，把基础爬虫功能抽象出来做成的脚手架，</a:t>
            </a:r>
            <a:r>
              <a:rPr lang="en-US" altLang="zh-CN" sz="1600">
                <a:ea typeface="宋体" panose="02010600030101010101" pitchFamily="2" charset="-122"/>
                <a:sym typeface="+mn-ea"/>
              </a:rPr>
              <a:t>Selenium</a:t>
            </a:r>
            <a:r>
              <a:rPr lang="zh-CN" altLang="en-US" sz="1600">
                <a:ea typeface="宋体" panose="02010600030101010101" pitchFamily="2" charset="-122"/>
                <a:sym typeface="+mn-ea"/>
              </a:rPr>
              <a:t>可以应用在</a:t>
            </a:r>
            <a:r>
              <a:rPr lang="en-US" altLang="zh-CN" sz="1600">
                <a:ea typeface="宋体" panose="02010600030101010101" pitchFamily="2" charset="-122"/>
                <a:sym typeface="+mn-ea"/>
              </a:rPr>
              <a:t>Scrapy</a:t>
            </a:r>
            <a:r>
              <a:rPr lang="zh-CN" altLang="en-US" sz="1600">
                <a:ea typeface="宋体" panose="02010600030101010101" pitchFamily="2" charset="-122"/>
                <a:sym typeface="+mn-ea"/>
              </a:rPr>
              <a:t>爬虫框架中</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Puppeteer</a:t>
            </a:r>
            <a:r>
              <a:rPr lang="zh-CN" altLang="en-US" sz="1600">
                <a:ea typeface="宋体" panose="02010600030101010101" pitchFamily="2" charset="-122"/>
                <a:sym typeface="+mn-ea"/>
              </a:rPr>
              <a:t>，可以控制Headless Chrome，即无界面的自动化测试框架，支持模拟键盘输入、截图、表单提交等特殊场景操作，</a:t>
            </a:r>
            <a:r>
              <a:rPr lang="en-US" altLang="zh-CN" sz="1600">
                <a:ea typeface="宋体" panose="02010600030101010101" pitchFamily="2" charset="-122"/>
                <a:sym typeface="+mn-ea"/>
              </a:rPr>
              <a:t>Google2018</a:t>
            </a:r>
            <a:r>
              <a:rPr lang="zh-CN" altLang="en-US" sz="1600">
                <a:ea typeface="宋体" panose="02010600030101010101" pitchFamily="2" charset="-122"/>
                <a:sym typeface="+mn-ea"/>
              </a:rPr>
              <a:t>年推出的爬虫神器</a:t>
            </a:r>
          </a:p>
          <a:p>
            <a:pPr lvl="0">
              <a:lnSpc>
                <a:spcPct val="150000"/>
              </a:lnSpc>
            </a:pPr>
            <a:endParaRPr lang="zh-CN" altLang="zh-CN"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pic>
        <p:nvPicPr>
          <p:cNvPr id="5" name="图片 4" descr="scrapy-1"/>
          <p:cNvPicPr>
            <a:picLocks noChangeAspect="1"/>
          </p:cNvPicPr>
          <p:nvPr/>
        </p:nvPicPr>
        <p:blipFill>
          <a:blip r:embed="rId4"/>
          <a:stretch>
            <a:fillRect/>
          </a:stretch>
        </p:blipFill>
        <p:spPr>
          <a:xfrm>
            <a:off x="5824220" y="1589405"/>
            <a:ext cx="6096000" cy="4114800"/>
          </a:xfrm>
          <a:prstGeom prst="rect">
            <a:avLst/>
          </a:prstGeom>
        </p:spPr>
      </p:pic>
    </p:spTree>
    <p:custDataLst>
      <p:tags r:id="rId1"/>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BeautifulSoup使用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600" dirty="0">
                <a:ea typeface="宋体" panose="02010600030101010101" pitchFamily="2" charset="-122"/>
                <a:sym typeface="+mn-ea"/>
              </a:rPr>
              <a:t>BeautifulSoup</a:t>
            </a:r>
            <a:r>
              <a:rPr lang="zh-CN" altLang="en-US" sz="1600">
                <a:ea typeface="宋体" panose="02010600030101010101" pitchFamily="2" charset="-122"/>
                <a:sym typeface="+mn-ea"/>
              </a:rPr>
              <a:t>：</a:t>
            </a:r>
            <a:endParaRPr lang="en-US" altLang="zh-CN" sz="1600">
              <a:ea typeface="宋体" panose="02010600030101010101" pitchFamily="2" charset="-122"/>
              <a:sym typeface="+mn-ea"/>
            </a:endParaRPr>
          </a:p>
          <a:p>
            <a:pPr lvl="0">
              <a:lnSpc>
                <a:spcPct val="150000"/>
              </a:lnSpc>
            </a:pPr>
            <a:r>
              <a:rPr lang="zh-CN" sz="1600">
                <a:ea typeface="宋体" panose="02010600030101010101" pitchFamily="2" charset="-122"/>
                <a:sym typeface="+mn-ea"/>
              </a:rPr>
              <a:t>特点是</a:t>
            </a:r>
            <a:r>
              <a:rPr sz="1600">
                <a:ea typeface="宋体" panose="02010600030101010101" pitchFamily="2" charset="-122"/>
                <a:sym typeface="+mn-ea"/>
              </a:rPr>
              <a:t>简单易用，</a:t>
            </a:r>
            <a:r>
              <a:rPr lang="zh-CN" sz="1600">
                <a:ea typeface="宋体" panose="02010600030101010101" pitchFamily="2" charset="-122"/>
                <a:sym typeface="+mn-ea"/>
              </a:rPr>
              <a:t>相比之下如果使用</a:t>
            </a:r>
            <a:r>
              <a:rPr sz="1600">
                <a:ea typeface="宋体" panose="02010600030101010101" pitchFamily="2" charset="-122"/>
                <a:sym typeface="+mn-ea"/>
              </a:rPr>
              <a:t>正则和 xPath </a:t>
            </a:r>
            <a:r>
              <a:rPr lang="zh-CN" sz="1600">
                <a:ea typeface="宋体" panose="02010600030101010101" pitchFamily="2" charset="-122"/>
                <a:sym typeface="+mn-ea"/>
              </a:rPr>
              <a:t>则</a:t>
            </a:r>
            <a:r>
              <a:rPr sz="1600">
                <a:ea typeface="宋体" panose="02010600030101010101" pitchFamily="2" charset="-122"/>
                <a:sym typeface="+mn-ea"/>
              </a:rPr>
              <a:t>需要记住特定语法</a:t>
            </a:r>
          </a:p>
          <a:p>
            <a:pPr lvl="0">
              <a:lnSpc>
                <a:spcPct val="150000"/>
              </a:lnSpc>
            </a:pPr>
            <a:r>
              <a:rPr sz="1600">
                <a:ea typeface="宋体" panose="02010600030101010101" pitchFamily="2" charset="-122"/>
                <a:sym typeface="+mn-ea"/>
              </a:rPr>
              <a:t>使用流程：</a:t>
            </a:r>
          </a:p>
          <a:p>
            <a:pPr marL="0" lvl="0" indent="0">
              <a:lnSpc>
                <a:spcPct val="150000"/>
              </a:lnSpc>
              <a:buNone/>
            </a:pPr>
            <a:r>
              <a:rPr lang="en-US" altLang="zh-CN" sz="1600">
                <a:ea typeface="宋体" panose="02010600030101010101" pitchFamily="2" charset="-122"/>
                <a:sym typeface="+mn-ea"/>
              </a:rPr>
              <a:t>Step1</a:t>
            </a:r>
            <a:r>
              <a:rPr lang="zh-CN" altLang="zh-CN" sz="1600">
                <a:ea typeface="宋体" panose="02010600030101010101" pitchFamily="2" charset="-122"/>
                <a:sym typeface="+mn-ea"/>
              </a:rPr>
              <a:t>，</a:t>
            </a:r>
            <a:r>
              <a:rPr sz="1600">
                <a:ea typeface="宋体" panose="02010600030101010101" pitchFamily="2" charset="-122"/>
                <a:sym typeface="+mn-ea"/>
              </a:rPr>
              <a:t>通过文本初始化 bs 对象</a:t>
            </a:r>
          </a:p>
          <a:p>
            <a:pPr marL="0" lvl="0" indent="0">
              <a:lnSpc>
                <a:spcPct val="150000"/>
              </a:lnSpc>
              <a:buNone/>
            </a:pPr>
            <a:r>
              <a:rPr lang="en-US" altLang="zh-CN" sz="1600">
                <a:ea typeface="宋体" panose="02010600030101010101" pitchFamily="2" charset="-122"/>
                <a:sym typeface="+mn-ea"/>
              </a:rPr>
              <a:t>Step2</a:t>
            </a:r>
            <a:r>
              <a:rPr lang="zh-CN" altLang="zh-CN" sz="1600">
                <a:ea typeface="宋体" panose="02010600030101010101" pitchFamily="2" charset="-122"/>
                <a:sym typeface="+mn-ea"/>
              </a:rPr>
              <a:t>，</a:t>
            </a:r>
            <a:r>
              <a:rPr sz="1600">
                <a:ea typeface="宋体" panose="02010600030101010101" pitchFamily="2" charset="-122"/>
                <a:sym typeface="+mn-ea"/>
              </a:rPr>
              <a:t>通过 find/find_all </a:t>
            </a:r>
            <a:r>
              <a:rPr lang="zh-CN" sz="1600">
                <a:ea typeface="宋体" panose="02010600030101010101" pitchFamily="2" charset="-122"/>
                <a:sym typeface="+mn-ea"/>
              </a:rPr>
              <a:t>查找</a:t>
            </a:r>
            <a:r>
              <a:rPr sz="1600">
                <a:ea typeface="宋体" panose="02010600030101010101" pitchFamily="2" charset="-122"/>
                <a:sym typeface="+mn-ea"/>
              </a:rPr>
              <a:t>信息</a:t>
            </a:r>
          </a:p>
          <a:p>
            <a:pPr marL="0" lvl="0" indent="0">
              <a:lnSpc>
                <a:spcPct val="150000"/>
              </a:lnSpc>
              <a:buNone/>
            </a:pPr>
            <a:r>
              <a:rPr sz="1600">
                <a:ea typeface="宋体" panose="02010600030101010101" pitchFamily="2" charset="-122"/>
                <a:sym typeface="+mn-ea"/>
              </a:rPr>
              <a:t>可以迭代式的查找，比如先定位出一段内容，再其上继续检索</a:t>
            </a:r>
          </a:p>
          <a:p>
            <a:pPr marL="0" lvl="0" indent="0">
              <a:lnSpc>
                <a:spcPct val="150000"/>
              </a:lnSpc>
              <a:buNone/>
            </a:pPr>
            <a:endParaRPr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6421120" y="1349375"/>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600" dirty="0">
                <a:ea typeface="宋体" panose="02010600030101010101" pitchFamily="2" charset="-122"/>
                <a:sym typeface="+mn-ea"/>
              </a:rPr>
              <a:t>BeautifulSoup</a:t>
            </a:r>
            <a:r>
              <a:rPr lang="zh-CN" sz="1600">
                <a:ea typeface="宋体" panose="02010600030101010101" pitchFamily="2" charset="-122"/>
                <a:sym typeface="+mn-ea"/>
              </a:rPr>
              <a:t>的</a:t>
            </a:r>
            <a:r>
              <a:rPr sz="1600">
                <a:ea typeface="宋体" panose="02010600030101010101" pitchFamily="2" charset="-122"/>
                <a:sym typeface="+mn-ea"/>
              </a:rPr>
              <a:t>解析器：</a:t>
            </a:r>
          </a:p>
          <a:p>
            <a:pPr lvl="0">
              <a:lnSpc>
                <a:spcPct val="150000"/>
              </a:lnSpc>
            </a:pPr>
            <a:r>
              <a:rPr sz="1600">
                <a:ea typeface="宋体" panose="02010600030101010101" pitchFamily="2" charset="-122"/>
                <a:sym typeface="+mn-ea"/>
              </a:rPr>
              <a:t>html.parse</a:t>
            </a:r>
            <a:r>
              <a:rPr lang="zh-CN" sz="1600">
                <a:ea typeface="宋体" panose="02010600030101010101" pitchFamily="2" charset="-122"/>
                <a:sym typeface="+mn-ea"/>
              </a:rPr>
              <a:t>，</a:t>
            </a:r>
            <a:r>
              <a:rPr sz="1600">
                <a:ea typeface="宋体" panose="02010600030101010101" pitchFamily="2" charset="-122"/>
                <a:sym typeface="+mn-ea"/>
              </a:rPr>
              <a:t>python 自带，容错性不高，对于不太规范的网页会丢失部分内容</a:t>
            </a:r>
          </a:p>
          <a:p>
            <a:pPr lvl="0">
              <a:lnSpc>
                <a:spcPct val="150000"/>
              </a:lnSpc>
            </a:pPr>
            <a:r>
              <a:rPr sz="1600">
                <a:ea typeface="宋体" panose="02010600030101010101" pitchFamily="2" charset="-122"/>
                <a:sym typeface="+mn-ea"/>
              </a:rPr>
              <a:t>lxml</a:t>
            </a:r>
            <a:r>
              <a:rPr lang="zh-CN" sz="1600">
                <a:ea typeface="宋体" panose="02010600030101010101" pitchFamily="2" charset="-122"/>
                <a:sym typeface="+mn-ea"/>
              </a:rPr>
              <a:t>，</a:t>
            </a:r>
            <a:r>
              <a:rPr sz="1600">
                <a:ea typeface="宋体" panose="02010600030101010101" pitchFamily="2" charset="-122"/>
                <a:sym typeface="+mn-ea"/>
              </a:rPr>
              <a:t>解析速度快，需额外安装</a:t>
            </a:r>
          </a:p>
          <a:p>
            <a:pPr lvl="0">
              <a:lnSpc>
                <a:spcPct val="150000"/>
              </a:lnSpc>
            </a:pPr>
            <a:r>
              <a:rPr sz="1600">
                <a:ea typeface="宋体" panose="02010600030101010101" pitchFamily="2" charset="-122"/>
                <a:sym typeface="+mn-ea"/>
              </a:rPr>
              <a:t>xml</a:t>
            </a:r>
            <a:r>
              <a:rPr lang="zh-CN" sz="1600">
                <a:ea typeface="宋体" panose="02010600030101010101" pitchFamily="2" charset="-122"/>
                <a:sym typeface="+mn-ea"/>
              </a:rPr>
              <a:t>，</a:t>
            </a:r>
            <a:r>
              <a:rPr sz="1600">
                <a:ea typeface="宋体" panose="02010600030101010101" pitchFamily="2" charset="-122"/>
                <a:sym typeface="+mn-ea"/>
              </a:rPr>
              <a:t>同属 lxml 库，支持 XML 文档</a:t>
            </a:r>
          </a:p>
          <a:p>
            <a:pPr lvl="0">
              <a:lnSpc>
                <a:spcPct val="150000"/>
              </a:lnSpc>
            </a:pPr>
            <a:r>
              <a:rPr sz="1600">
                <a:ea typeface="宋体" panose="02010600030101010101" pitchFamily="2" charset="-122"/>
                <a:sym typeface="+mn-ea"/>
              </a:rPr>
              <a:t>html5lib</a:t>
            </a:r>
            <a:r>
              <a:rPr lang="zh-CN" sz="1600">
                <a:ea typeface="宋体" panose="02010600030101010101" pitchFamily="2" charset="-122"/>
                <a:sym typeface="+mn-ea"/>
              </a:rPr>
              <a:t>，</a:t>
            </a:r>
            <a:r>
              <a:rPr sz="1600">
                <a:ea typeface="宋体" panose="02010600030101010101" pitchFamily="2" charset="-122"/>
                <a:sym typeface="+mn-ea"/>
              </a:rPr>
              <a:t>最好的容错性，但速度稍慢</a:t>
            </a:r>
          </a:p>
          <a:p>
            <a:pPr marL="0" lvl="0" indent="0">
              <a:lnSpc>
                <a:spcPct val="150000"/>
              </a:lnSpc>
              <a:buNone/>
            </a:pPr>
            <a:endParaRPr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zh-CN" sz="4000" dirty="0">
                <a:latin typeface="Calibri Light" panose="020F0302020204030204" charset="0"/>
                <a:ea typeface="宋体" panose="02010600030101010101" pitchFamily="2" charset="-122"/>
                <a:cs typeface="Calibri Light" panose="020F0302020204030204" charset="0"/>
                <a:sym typeface="+mn-ea"/>
              </a:rPr>
              <a:t>数据采集</a:t>
            </a:r>
            <a:endParaRPr lang="en-US" altLang="zh-CN" sz="4000" dirty="0">
              <a:latin typeface="Calibri Light" panose="020F0302020204030204" charset="0"/>
              <a:ea typeface="宋体" panose="02010600030101010101" pitchFamily="2" charset="-122"/>
              <a:cs typeface="Calibri Light" panose="020F0302020204030204" charset="0"/>
              <a:sym typeface="+mn-ea"/>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800" dirty="0">
                <a:ea typeface="宋体" panose="02010600030101010101" pitchFamily="2" charset="-122"/>
                <a:sym typeface="+mn-ea"/>
              </a:rPr>
              <a:t>如何对数据</a:t>
            </a:r>
            <a:r>
              <a:rPr lang="en-US" altLang="zh-CN" sz="1800" dirty="0">
                <a:ea typeface="宋体" panose="02010600030101010101" pitchFamily="2" charset="-122"/>
                <a:sym typeface="+mn-ea"/>
              </a:rPr>
              <a:t>Feature</a:t>
            </a:r>
            <a:r>
              <a:rPr lang="zh-CN" altLang="en-US" sz="1800" dirty="0">
                <a:ea typeface="宋体" panose="02010600030101010101" pitchFamily="2" charset="-122"/>
                <a:sym typeface="+mn-ea"/>
              </a:rPr>
              <a:t>进行思考</a:t>
            </a:r>
          </a:p>
          <a:p>
            <a:pPr lvl="0">
              <a:lnSpc>
                <a:spcPct val="150000"/>
              </a:lnSpc>
            </a:pPr>
            <a:r>
              <a:rPr lang="zh-CN" altLang="en-US" sz="1800" dirty="0">
                <a:ea typeface="宋体" panose="02010600030101010101" pitchFamily="2" charset="-122"/>
                <a:sym typeface="+mn-ea"/>
              </a:rPr>
              <a:t>数据源都有哪些维度</a:t>
            </a:r>
          </a:p>
          <a:p>
            <a:pPr lvl="0">
              <a:lnSpc>
                <a:spcPct val="150000"/>
              </a:lnSpc>
            </a:pPr>
            <a:r>
              <a:rPr lang="en-US" altLang="zh-CN" sz="1800" dirty="0">
                <a:ea typeface="宋体" panose="02010600030101010101" pitchFamily="2" charset="-122"/>
                <a:sym typeface="+mn-ea"/>
              </a:rPr>
              <a:t>Project A</a:t>
            </a:r>
            <a:r>
              <a:rPr lang="zh-CN" altLang="zh-CN" sz="1800" dirty="0">
                <a:ea typeface="宋体" panose="02010600030101010101" pitchFamily="2" charset="-122"/>
                <a:sym typeface="+mn-ea"/>
              </a:rPr>
              <a:t>：汽车评论采集（京东）</a:t>
            </a:r>
          </a:p>
          <a:p>
            <a:pPr lvl="0">
              <a:lnSpc>
                <a:spcPct val="150000"/>
              </a:lnSpc>
            </a:pPr>
            <a:r>
              <a:rPr lang="en-US" altLang="zh-CN" sz="1800" dirty="0">
                <a:ea typeface="宋体" panose="02010600030101010101" pitchFamily="2" charset="-122"/>
                <a:sym typeface="+mn-ea"/>
              </a:rPr>
              <a:t>Project B</a:t>
            </a:r>
            <a:r>
              <a:rPr lang="zh-CN" altLang="zh-CN" sz="1800" dirty="0">
                <a:ea typeface="宋体" panose="02010600030101010101" pitchFamily="2" charset="-122"/>
                <a:sym typeface="+mn-ea"/>
              </a:rPr>
              <a:t>：汽车投诉采集</a:t>
            </a:r>
            <a:endParaRPr lang="en-US" altLang="zh-CN" sz="1800" dirty="0">
              <a:ea typeface="宋体" panose="02010600030101010101" pitchFamily="2" charset="-122"/>
              <a:sym typeface="+mn-ea"/>
            </a:endParaRPr>
          </a:p>
          <a:p>
            <a:pPr lvl="0">
              <a:lnSpc>
                <a:spcPct val="150000"/>
              </a:lnSpc>
            </a:pPr>
            <a:r>
              <a:rPr lang="zh-CN" altLang="en-US" sz="1800" dirty="0">
                <a:ea typeface="宋体" panose="02010600030101010101" pitchFamily="2" charset="-122"/>
                <a:sym typeface="+mn-ea"/>
              </a:rPr>
              <a:t>如何使用八爪鱼进行数据采集</a:t>
            </a:r>
            <a:endParaRPr lang="en-US" altLang="zh-CN" sz="1800" dirty="0">
              <a:ea typeface="宋体" panose="02010600030101010101" pitchFamily="2" charset="-122"/>
              <a:sym typeface="+mn-ea"/>
            </a:endParaRPr>
          </a:p>
          <a:p>
            <a:pPr lvl="0">
              <a:lnSpc>
                <a:spcPct val="150000"/>
              </a:lnSpc>
            </a:pPr>
            <a:r>
              <a:rPr lang="en-US" altLang="zh-CN" sz="1800" dirty="0">
                <a:ea typeface="宋体" panose="02010600030101010101" pitchFamily="2" charset="-122"/>
                <a:sym typeface="+mn-ea"/>
              </a:rPr>
              <a:t>Python</a:t>
            </a:r>
            <a:r>
              <a:rPr lang="zh-CN" altLang="zh-CN" sz="1800" dirty="0">
                <a:ea typeface="宋体" panose="02010600030101010101" pitchFamily="2" charset="-122"/>
                <a:sym typeface="+mn-ea"/>
              </a:rPr>
              <a:t>爬虫工具</a:t>
            </a:r>
            <a:endParaRPr lang="zh-CN" altLang="en-US" sz="1800" dirty="0">
              <a:ea typeface="宋体" panose="02010600030101010101" pitchFamily="2" charset="-122"/>
              <a:sym typeface="+mn-ea"/>
            </a:endParaRPr>
          </a:p>
          <a:p>
            <a:pPr lvl="0">
              <a:lnSpc>
                <a:spcPct val="150000"/>
              </a:lnSpc>
            </a:pPr>
            <a:r>
              <a:rPr lang="en-US" altLang="zh-CN" sz="1800" dirty="0" err="1">
                <a:ea typeface="宋体" panose="02010600030101010101" pitchFamily="2" charset="-122"/>
                <a:sym typeface="+mn-ea"/>
              </a:rPr>
              <a:t>Beautifulsoup</a:t>
            </a:r>
            <a:r>
              <a:rPr lang="zh-CN" altLang="zh-CN" sz="1800" dirty="0">
                <a:ea typeface="宋体" panose="02010600030101010101" pitchFamily="2" charset="-122"/>
                <a:sym typeface="+mn-ea"/>
              </a:rPr>
              <a:t>使用</a:t>
            </a:r>
            <a:endParaRPr lang="zh-CN" altLang="en-US" sz="1800" dirty="0">
              <a:ea typeface="宋体" panose="02010600030101010101" pitchFamily="2" charset="-122"/>
              <a:sym typeface="+mn-ea"/>
            </a:endParaRPr>
          </a:p>
          <a:p>
            <a:pPr lvl="0">
              <a:lnSpc>
                <a:spcPct val="150000"/>
              </a:lnSpc>
            </a:pPr>
            <a:r>
              <a:rPr lang="en-US" altLang="zh-CN" sz="1800" dirty="0">
                <a:ea typeface="宋体" panose="02010600030101010101" pitchFamily="2" charset="-122"/>
                <a:sym typeface="+mn-ea"/>
              </a:rPr>
              <a:t>Project C</a:t>
            </a:r>
            <a:r>
              <a:rPr lang="zh-CN" altLang="zh-CN" sz="1800" dirty="0">
                <a:ea typeface="宋体" panose="02010600030101010101" pitchFamily="2" charset="-122"/>
                <a:sym typeface="+mn-ea"/>
              </a:rPr>
              <a:t>：</a:t>
            </a:r>
            <a:r>
              <a:rPr lang="zh-CN" altLang="en-US" sz="1800" dirty="0">
                <a:ea typeface="宋体" panose="02010600030101010101" pitchFamily="2" charset="-122"/>
                <a:sym typeface="+mn-ea"/>
              </a:rPr>
              <a:t>selenium自动化操作</a:t>
            </a:r>
          </a:p>
          <a:p>
            <a:pPr lvl="0">
              <a:lnSpc>
                <a:spcPct val="150000"/>
              </a:lnSpc>
            </a:pPr>
            <a:r>
              <a:rPr lang="en-US" altLang="zh-CN" sz="1800" dirty="0">
                <a:ea typeface="宋体" panose="02010600030101010101" pitchFamily="2" charset="-122"/>
              </a:rPr>
              <a:t>Project D</a:t>
            </a:r>
            <a:r>
              <a:rPr lang="zh-CN" altLang="en-US" sz="1800" dirty="0">
                <a:ea typeface="宋体" panose="02010600030101010101" pitchFamily="2" charset="-122"/>
              </a:rPr>
              <a:t>：盖世汽车销售数据采集</a:t>
            </a:r>
            <a:endParaRPr lang="en-US" altLang="zh-CN" sz="1800" dirty="0">
              <a:ea typeface="宋体" panose="02010600030101010101" pitchFamily="2" charset="-122"/>
            </a:endParaRPr>
          </a:p>
          <a:p>
            <a:pPr lvl="0">
              <a:lnSpc>
                <a:spcPct val="150000"/>
              </a:lnSpc>
            </a:pPr>
            <a:endParaRPr lang="en-US" altLang="zh-CN" sz="1800" dirty="0"/>
          </a:p>
        </p:txBody>
      </p:sp>
      <p:sp>
        <p:nvSpPr>
          <p:cNvPr id="4" name="Title 1"/>
          <p:cNvSpPr txBox="1"/>
          <p:nvPr/>
        </p:nvSpPr>
        <p:spPr>
          <a:xfrm>
            <a:off x="6616065" y="1147445"/>
            <a:ext cx="5422900"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en-US" altLang="zh-CN" sz="4000" dirty="0">
                <a:ea typeface="宋体" panose="02010600030101010101" pitchFamily="2" charset="-122"/>
                <a:sym typeface="+mn-ea"/>
              </a:rPr>
              <a:t>Project</a:t>
            </a:r>
            <a:r>
              <a:rPr lang="zh-CN" altLang="en-US" sz="4000" dirty="0">
                <a:ea typeface="宋体" panose="02010600030101010101" pitchFamily="2" charset="-122"/>
                <a:sym typeface="+mn-ea"/>
              </a:rPr>
              <a:t>相关</a:t>
            </a:r>
            <a:endParaRPr lang="zh-CN" altLang="en-US" sz="4000" dirty="0">
              <a:ea typeface="宋体" panose="02010600030101010101" pitchFamily="2" charset="-122"/>
            </a:endParaRPr>
          </a:p>
        </p:txBody>
      </p:sp>
      <p:sp>
        <p:nvSpPr>
          <p:cNvPr id="5" name="Content Placeholder 2"/>
          <p:cNvSpPr txBox="1"/>
          <p:nvPr/>
        </p:nvSpPr>
        <p:spPr>
          <a:xfrm>
            <a:off x="6615430" y="2084070"/>
            <a:ext cx="4980940" cy="4626610"/>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1800" dirty="0"/>
              <a:t>MNIST</a:t>
            </a:r>
            <a:r>
              <a:rPr lang="zh-CN" altLang="en-US" sz="1800" dirty="0"/>
              <a:t>的十种解法</a:t>
            </a:r>
          </a:p>
          <a:p>
            <a:pPr lvl="0">
              <a:lnSpc>
                <a:spcPct val="150000"/>
              </a:lnSpc>
            </a:pPr>
            <a:r>
              <a:rPr lang="en-US" altLang="zh-CN" sz="1800" dirty="0"/>
              <a:t>80%</a:t>
            </a:r>
            <a:r>
              <a:rPr lang="zh-CN" altLang="en-US" sz="1800" dirty="0"/>
              <a:t>的时间都花在数据清洗上</a:t>
            </a:r>
          </a:p>
          <a:p>
            <a:pPr lvl="0">
              <a:lnSpc>
                <a:spcPct val="150000"/>
              </a:lnSpc>
            </a:pPr>
            <a:r>
              <a:rPr lang="zh-CN" altLang="en-US" sz="1800" dirty="0"/>
              <a:t>数据清洗的准则</a:t>
            </a:r>
          </a:p>
          <a:p>
            <a:pPr lvl="0">
              <a:lnSpc>
                <a:spcPct val="150000"/>
              </a:lnSpc>
            </a:pPr>
            <a:r>
              <a:rPr lang="zh-CN" altLang="en-US" sz="1800" dirty="0"/>
              <a:t>如何使用</a:t>
            </a:r>
            <a:r>
              <a:rPr lang="en-US" altLang="zh-CN" sz="1800" dirty="0"/>
              <a:t>Python</a:t>
            </a:r>
            <a:r>
              <a:rPr lang="zh-CN" altLang="en-US" sz="1800" dirty="0"/>
              <a:t>对数据进行清洗</a:t>
            </a:r>
            <a:endParaRPr lang="en-US" altLang="zh-CN" sz="1800" dirty="0"/>
          </a:p>
          <a:p>
            <a:pPr lvl="0">
              <a:lnSpc>
                <a:spcPct val="150000"/>
              </a:lnSpc>
            </a:pPr>
            <a:r>
              <a:rPr lang="en-US" altLang="zh-CN" sz="1800" dirty="0"/>
              <a:t>Project</a:t>
            </a:r>
            <a:r>
              <a:rPr lang="zh-CN" altLang="en-US" sz="1800" dirty="0"/>
              <a:t>：对汽车投诉数据进行清洗</a:t>
            </a:r>
          </a:p>
          <a:p>
            <a:pPr lvl="0">
              <a:lnSpc>
                <a:spcPct val="150000"/>
              </a:lnSpc>
            </a:pPr>
            <a:r>
              <a:rPr lang="en-US" altLang="zh-CN" sz="1800" dirty="0"/>
              <a:t>Project</a:t>
            </a:r>
            <a:r>
              <a:rPr lang="zh-CN" altLang="en-US" sz="1800" dirty="0">
                <a:ea typeface="宋体" panose="02010600030101010101" pitchFamily="2" charset="-122"/>
              </a:rPr>
              <a:t>：</a:t>
            </a:r>
            <a:r>
              <a:rPr lang="zh-CN" altLang="en-US" sz="1800" dirty="0"/>
              <a:t>对</a:t>
            </a:r>
            <a:r>
              <a:rPr lang="en-US" altLang="zh-CN" sz="1800" dirty="0"/>
              <a:t>Titanic</a:t>
            </a:r>
            <a:r>
              <a:rPr lang="zh-CN" altLang="en-US" sz="1800" dirty="0"/>
              <a:t>数据进行数据清洗</a:t>
            </a:r>
          </a:p>
          <a:p>
            <a:pPr lvl="0" algn="l">
              <a:lnSpc>
                <a:spcPct val="150000"/>
              </a:lnSpc>
              <a:buSzTx/>
            </a:pPr>
            <a:endParaRPr lang="zh-CN" altLang="en-US" sz="1800" dirty="0">
              <a:ea typeface="宋体" panose="02010600030101010101" pitchFamily="2" charset="-122"/>
            </a:endParaRPr>
          </a:p>
          <a:p>
            <a:pPr lvl="0">
              <a:lnSpc>
                <a:spcPct val="150000"/>
              </a:lnSpc>
            </a:pPr>
            <a:endParaRPr lang="en-US"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BeautifulSoup使用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89280" y="125984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00000"/>
              </a:lnSpc>
              <a:spcBef>
                <a:spcPts val="500"/>
              </a:spcBef>
              <a:buNone/>
            </a:pPr>
            <a:r>
              <a:rPr sz="1400">
                <a:ea typeface="宋体" panose="02010600030101010101" pitchFamily="2" charset="-122"/>
                <a:sym typeface="+mn-ea"/>
              </a:rPr>
              <a:t>#待分析字符串</a:t>
            </a:r>
          </a:p>
          <a:p>
            <a:pPr marL="0" lvl="0" indent="0">
              <a:lnSpc>
                <a:spcPct val="100000"/>
              </a:lnSpc>
              <a:spcBef>
                <a:spcPts val="500"/>
              </a:spcBef>
              <a:buNone/>
            </a:pPr>
            <a:r>
              <a:rPr sz="1400">
                <a:ea typeface="宋体" panose="02010600030101010101" pitchFamily="2" charset="-122"/>
                <a:sym typeface="+mn-ea"/>
              </a:rPr>
              <a:t>html_doc = """</a:t>
            </a:r>
          </a:p>
          <a:p>
            <a:pPr marL="0" lvl="0" indent="0">
              <a:lnSpc>
                <a:spcPct val="100000"/>
              </a:lnSpc>
              <a:spcBef>
                <a:spcPts val="500"/>
              </a:spcBef>
              <a:buNone/>
            </a:pPr>
            <a:r>
              <a:rPr sz="1400">
                <a:ea typeface="宋体" panose="02010600030101010101" pitchFamily="2" charset="-122"/>
                <a:sym typeface="+mn-ea"/>
              </a:rPr>
              <a:t>&lt;html&gt;</a:t>
            </a:r>
          </a:p>
          <a:p>
            <a:pPr marL="0" lvl="0" indent="0">
              <a:lnSpc>
                <a:spcPct val="100000"/>
              </a:lnSpc>
              <a:spcBef>
                <a:spcPts val="500"/>
              </a:spcBef>
              <a:buNone/>
            </a:pPr>
            <a:r>
              <a:rPr sz="1400">
                <a:ea typeface="宋体" panose="02010600030101010101" pitchFamily="2" charset="-122"/>
                <a:sym typeface="+mn-ea"/>
              </a:rPr>
              <a:t>&lt;head&gt;</a:t>
            </a:r>
          </a:p>
          <a:p>
            <a:pPr marL="0" lvl="0" indent="0">
              <a:lnSpc>
                <a:spcPct val="100000"/>
              </a:lnSpc>
              <a:spcBef>
                <a:spcPts val="500"/>
              </a:spcBef>
              <a:buNone/>
            </a:pPr>
            <a:r>
              <a:rPr sz="1400">
                <a:ea typeface="宋体" panose="02010600030101010101" pitchFamily="2" charset="-122"/>
                <a:sym typeface="+mn-ea"/>
              </a:rPr>
              <a:t>    &lt;title&gt;BeautifulSoup Demo&lt;/title&gt;</a:t>
            </a:r>
          </a:p>
          <a:p>
            <a:pPr marL="0" lvl="0" indent="0">
              <a:lnSpc>
                <a:spcPct val="100000"/>
              </a:lnSpc>
              <a:spcBef>
                <a:spcPts val="500"/>
              </a:spcBef>
              <a:buNone/>
            </a:pPr>
            <a:r>
              <a:rPr sz="1400">
                <a:ea typeface="宋体" panose="02010600030101010101" pitchFamily="2" charset="-122"/>
                <a:sym typeface="+mn-ea"/>
              </a:rPr>
              <a:t>&lt;/head&gt;</a:t>
            </a:r>
          </a:p>
          <a:p>
            <a:pPr marL="0" lvl="0" indent="0">
              <a:lnSpc>
                <a:spcPct val="100000"/>
              </a:lnSpc>
              <a:spcBef>
                <a:spcPts val="500"/>
              </a:spcBef>
              <a:buNone/>
            </a:pPr>
            <a:r>
              <a:rPr sz="1400">
                <a:ea typeface="宋体" panose="02010600030101010101" pitchFamily="2" charset="-122"/>
                <a:sym typeface="+mn-ea"/>
              </a:rPr>
              <a:t>&lt;body&gt;</a:t>
            </a:r>
          </a:p>
          <a:p>
            <a:pPr marL="0" lvl="0" indent="0">
              <a:lnSpc>
                <a:spcPct val="100000"/>
              </a:lnSpc>
              <a:spcBef>
                <a:spcPts val="500"/>
              </a:spcBef>
              <a:buNone/>
            </a:pPr>
            <a:r>
              <a:rPr sz="1400">
                <a:ea typeface="宋体" panose="02010600030101010101" pitchFamily="2" charset="-122"/>
                <a:sym typeface="+mn-ea"/>
              </a:rPr>
              <a:t>&lt;p class="title aq"&gt;</a:t>
            </a:r>
          </a:p>
          <a:p>
            <a:pPr marL="0" lvl="0" indent="0">
              <a:lnSpc>
                <a:spcPct val="100000"/>
              </a:lnSpc>
              <a:spcBef>
                <a:spcPts val="500"/>
              </a:spcBef>
              <a:buNone/>
            </a:pPr>
            <a:r>
              <a:rPr sz="1400">
                <a:ea typeface="宋体" panose="02010600030101010101" pitchFamily="2" charset="-122"/>
                <a:sym typeface="+mn-ea"/>
              </a:rPr>
              <a:t>    &lt;b&gt;Here is the content&lt;/b&gt;</a:t>
            </a:r>
          </a:p>
          <a:p>
            <a:pPr marL="0" lvl="0" indent="0">
              <a:lnSpc>
                <a:spcPct val="100000"/>
              </a:lnSpc>
              <a:spcBef>
                <a:spcPts val="500"/>
              </a:spcBef>
              <a:buNone/>
            </a:pPr>
            <a:r>
              <a:rPr sz="1400">
                <a:ea typeface="宋体" panose="02010600030101010101" pitchFamily="2" charset="-122"/>
                <a:sym typeface="+mn-ea"/>
              </a:rPr>
              <a:t>&lt;/p&gt;</a:t>
            </a:r>
          </a:p>
          <a:p>
            <a:pPr marL="0" lvl="0" indent="0">
              <a:lnSpc>
                <a:spcPct val="100000"/>
              </a:lnSpc>
              <a:spcBef>
                <a:spcPts val="500"/>
              </a:spcBef>
              <a:buNone/>
            </a:pPr>
            <a:r>
              <a:rPr sz="1400">
                <a:ea typeface="宋体" panose="02010600030101010101" pitchFamily="2" charset="-122"/>
                <a:sym typeface="+mn-ea"/>
              </a:rPr>
              <a:t>&lt;p class="story"&gt;Python爬虫有很多优秀的工具</a:t>
            </a:r>
          </a:p>
          <a:p>
            <a:pPr marL="0" lvl="0" indent="0">
              <a:lnSpc>
                <a:spcPct val="100000"/>
              </a:lnSpc>
              <a:spcBef>
                <a:spcPts val="500"/>
              </a:spcBef>
              <a:buNone/>
            </a:pPr>
            <a:r>
              <a:rPr sz="1400">
                <a:ea typeface="宋体" panose="02010600030101010101" pitchFamily="2" charset="-122"/>
                <a:sym typeface="+mn-ea"/>
              </a:rPr>
              <a:t>    &lt;a href="https://beautifulsoup.readthedocs.io/zh_CN/v4.4.0/" class="tools" id="link1"&gt;BeautifulSoup&lt;/a&gt;,</a:t>
            </a:r>
          </a:p>
          <a:p>
            <a:pPr marL="0" lvl="0" indent="0">
              <a:lnSpc>
                <a:spcPct val="100000"/>
              </a:lnSpc>
              <a:spcBef>
                <a:spcPts val="500"/>
              </a:spcBef>
              <a:buNone/>
            </a:pPr>
            <a:r>
              <a:rPr sz="1400">
                <a:ea typeface="宋体" panose="02010600030101010101" pitchFamily="2" charset="-122"/>
                <a:sym typeface="+mn-ea"/>
              </a:rPr>
              <a:t>    &lt;a href="http://www.selenium.org.cn/" class="sisttoolser" id="link2"&gt;Selenium&lt;/a&gt; and</a:t>
            </a:r>
          </a:p>
          <a:p>
            <a:pPr marL="0" lvl="0" indent="0">
              <a:lnSpc>
                <a:spcPct val="100000"/>
              </a:lnSpc>
              <a:spcBef>
                <a:spcPts val="500"/>
              </a:spcBef>
              <a:buNone/>
            </a:pPr>
            <a:r>
              <a:rPr sz="1400">
                <a:ea typeface="宋体" panose="02010600030101010101" pitchFamily="2" charset="-122"/>
                <a:sym typeface="+mn-ea"/>
              </a:rPr>
              <a:t>    &lt;a href="https://scrapy.org/" class="tools" id="link3"&gt;Scrapy&lt;/a&gt;</a:t>
            </a:r>
          </a:p>
          <a:p>
            <a:pPr marL="0" lvl="0" indent="0">
              <a:lnSpc>
                <a:spcPct val="100000"/>
              </a:lnSpc>
              <a:spcBef>
                <a:spcPts val="500"/>
              </a:spcBef>
              <a:buNone/>
            </a:pPr>
            <a:r>
              <a:rPr sz="1400">
                <a:ea typeface="宋体" panose="02010600030101010101" pitchFamily="2" charset="-122"/>
                <a:sym typeface="+mn-ea"/>
              </a:rPr>
              <a:t>    他们都可以帮你爬虫想要的页面内容</a:t>
            </a:r>
          </a:p>
          <a:p>
            <a:pPr marL="0" lvl="0" indent="0">
              <a:lnSpc>
                <a:spcPct val="100000"/>
              </a:lnSpc>
              <a:spcBef>
                <a:spcPts val="500"/>
              </a:spcBef>
              <a:buNone/>
            </a:pPr>
            <a:r>
              <a:rPr sz="1400">
                <a:ea typeface="宋体" panose="02010600030101010101" pitchFamily="2" charset="-122"/>
                <a:sym typeface="+mn-ea"/>
              </a:rPr>
              <a:t>&lt;/p&gt;</a:t>
            </a:r>
          </a:p>
          <a:p>
            <a:pPr marL="0" lvl="0" indent="0">
              <a:lnSpc>
                <a:spcPct val="100000"/>
              </a:lnSpc>
              <a:spcBef>
                <a:spcPts val="500"/>
              </a:spcBef>
              <a:buNone/>
            </a:pPr>
            <a:r>
              <a:rPr sz="1400">
                <a:ea typeface="宋体" panose="02010600030101010101" pitchFamily="2" charset="-122"/>
                <a:sym typeface="+mn-ea"/>
              </a:rPr>
              <a:t>&lt;p class="story"&gt;...&lt;/p&gt;</a:t>
            </a:r>
          </a:p>
          <a:p>
            <a:pPr marL="0" lvl="0" indent="0">
              <a:lnSpc>
                <a:spcPct val="100000"/>
              </a:lnSpc>
              <a:spcBef>
                <a:spcPts val="500"/>
              </a:spcBef>
              <a:buNone/>
            </a:pPr>
            <a:r>
              <a:rPr sz="1400">
                <a:ea typeface="宋体" panose="02010600030101010101" pitchFamily="2" charset="-122"/>
                <a:sym typeface="+mn-ea"/>
              </a:rPr>
              <a:t>"""</a:t>
            </a:r>
          </a:p>
        </p:txBody>
      </p:sp>
      <p:sp>
        <p:nvSpPr>
          <p:cNvPr id="2" name="Content Placeholder 2"/>
          <p:cNvSpPr txBox="1">
            <a:spLocks noGrp="1"/>
          </p:cNvSpPr>
          <p:nvPr/>
        </p:nvSpPr>
        <p:spPr>
          <a:xfrm>
            <a:off x="6421120" y="124460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00000"/>
              </a:lnSpc>
              <a:buNone/>
            </a:pPr>
            <a:r>
              <a:rPr sz="1400">
                <a:ea typeface="宋体" panose="02010600030101010101" pitchFamily="2" charset="-122"/>
                <a:sym typeface="+mn-ea"/>
              </a:rPr>
              <a:t># 通过html字符串创建BeautifulSoup对象</a:t>
            </a:r>
          </a:p>
          <a:p>
            <a:pPr marL="0" lvl="0" indent="0">
              <a:lnSpc>
                <a:spcPct val="100000"/>
              </a:lnSpc>
              <a:buNone/>
            </a:pPr>
            <a:r>
              <a:rPr sz="1400">
                <a:ea typeface="宋体" panose="02010600030101010101" pitchFamily="2" charset="-122"/>
                <a:sym typeface="+mn-ea"/>
              </a:rPr>
              <a:t>soup = BeautifulSoup(html_doc, 'html.parser', from_encoding='utf-8')</a:t>
            </a:r>
          </a:p>
          <a:p>
            <a:pPr marL="0" lvl="0" indent="0">
              <a:lnSpc>
                <a:spcPct val="100000"/>
              </a:lnSpc>
              <a:buNone/>
            </a:pPr>
            <a:r>
              <a:rPr sz="1400">
                <a:ea typeface="宋体" panose="02010600030101010101" pitchFamily="2" charset="-122"/>
                <a:sym typeface="+mn-ea"/>
              </a:rPr>
              <a:t>#输出第一个 title 标签</a:t>
            </a:r>
          </a:p>
          <a:p>
            <a:pPr marL="0" lvl="0" indent="0">
              <a:lnSpc>
                <a:spcPct val="100000"/>
              </a:lnSpc>
              <a:buNone/>
            </a:pPr>
            <a:r>
              <a:rPr sz="1400">
                <a:ea typeface="宋体" panose="02010600030101010101" pitchFamily="2" charset="-122"/>
                <a:sym typeface="+mn-ea"/>
              </a:rPr>
              <a:t>print(soup.title)</a:t>
            </a:r>
          </a:p>
          <a:p>
            <a:pPr marL="0" lvl="0" indent="0">
              <a:lnSpc>
                <a:spcPct val="100000"/>
              </a:lnSpc>
              <a:buNone/>
            </a:pPr>
            <a:r>
              <a:rPr sz="1400">
                <a:ea typeface="宋体" panose="02010600030101010101" pitchFamily="2" charset="-122"/>
                <a:sym typeface="+mn-ea"/>
              </a:rPr>
              <a:t>#输出第一个 title 标签的标签名称</a:t>
            </a:r>
          </a:p>
          <a:p>
            <a:pPr marL="0" lvl="0" indent="0">
              <a:lnSpc>
                <a:spcPct val="100000"/>
              </a:lnSpc>
              <a:buNone/>
            </a:pPr>
            <a:r>
              <a:rPr sz="1400">
                <a:ea typeface="宋体" panose="02010600030101010101" pitchFamily="2" charset="-122"/>
                <a:sym typeface="+mn-ea"/>
              </a:rPr>
              <a:t>print(soup.title.name)</a:t>
            </a:r>
          </a:p>
          <a:p>
            <a:pPr marL="0" lvl="0" indent="0">
              <a:lnSpc>
                <a:spcPct val="100000"/>
              </a:lnSpc>
              <a:buNone/>
            </a:pPr>
            <a:r>
              <a:rPr sz="1400">
                <a:ea typeface="宋体" panose="02010600030101010101" pitchFamily="2" charset="-122"/>
                <a:sym typeface="+mn-ea"/>
              </a:rPr>
              <a:t>#输出第一个 title 标签的包含内容</a:t>
            </a:r>
          </a:p>
          <a:p>
            <a:pPr marL="0" lvl="0" indent="0">
              <a:lnSpc>
                <a:spcPct val="100000"/>
              </a:lnSpc>
              <a:buNone/>
            </a:pPr>
            <a:r>
              <a:rPr sz="1400">
                <a:ea typeface="宋体" panose="02010600030101010101" pitchFamily="2" charset="-122"/>
                <a:sym typeface="+mn-ea"/>
              </a:rPr>
              <a:t>print(soup.title.string)</a:t>
            </a:r>
          </a:p>
          <a:p>
            <a:pPr marL="0" lvl="0" indent="0">
              <a:lnSpc>
                <a:spcPct val="100000"/>
              </a:lnSpc>
              <a:buNone/>
            </a:pPr>
            <a:r>
              <a:rPr sz="1400">
                <a:ea typeface="宋体" panose="02010600030101010101" pitchFamily="2" charset="-122"/>
                <a:sym typeface="+mn-ea"/>
              </a:rPr>
              <a:t>#输出第一个 title 标签的父标签的标签名称</a:t>
            </a:r>
          </a:p>
          <a:p>
            <a:pPr marL="0" lvl="0" indent="0">
              <a:lnSpc>
                <a:spcPct val="100000"/>
              </a:lnSpc>
              <a:buNone/>
            </a:pPr>
            <a:r>
              <a:rPr sz="1400">
                <a:ea typeface="宋体" panose="02010600030101010101" pitchFamily="2" charset="-122"/>
                <a:sym typeface="+mn-ea"/>
              </a:rPr>
              <a:t>print(soup.title.parent.name)</a:t>
            </a:r>
          </a:p>
        </p:txBody>
      </p:sp>
      <p:sp>
        <p:nvSpPr>
          <p:cNvPr id="3" name="文本框 2"/>
          <p:cNvSpPr txBox="1"/>
          <p:nvPr/>
        </p:nvSpPr>
        <p:spPr>
          <a:xfrm>
            <a:off x="6507480" y="5213350"/>
            <a:ext cx="386334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&lt;title&gt;BeautifulSoup Demo&lt;/title&gt;</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title</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BeautifulSoup Demo</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head</a:t>
            </a:r>
          </a:p>
        </p:txBody>
      </p:sp>
    </p:spTree>
    <p:custDataLst>
      <p:tags r:id="rId1"/>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BeautifulSoup使用</a:t>
            </a:r>
          </a:p>
        </p:txBody>
      </p:sp>
      <p:sp>
        <p:nvSpPr>
          <p:cNvPr id="131" name="Content Placeholder 2"/>
          <p:cNvSpPr txBox="1">
            <a:spLocks noGrp="1"/>
          </p:cNvSpPr>
          <p:nvPr/>
        </p:nvSpPr>
        <p:spPr>
          <a:xfrm>
            <a:off x="598805" y="1318895"/>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00000"/>
              </a:lnSpc>
              <a:buNone/>
            </a:pPr>
            <a:r>
              <a:rPr sz="1400">
                <a:ea typeface="宋体" panose="02010600030101010101" pitchFamily="2" charset="-122"/>
                <a:sym typeface="+mn-ea"/>
              </a:rPr>
              <a:t>#输出第一个p标签</a:t>
            </a:r>
          </a:p>
          <a:p>
            <a:pPr marL="0" lvl="0" indent="0">
              <a:lnSpc>
                <a:spcPct val="100000"/>
              </a:lnSpc>
              <a:buNone/>
            </a:pPr>
            <a:r>
              <a:rPr sz="1400">
                <a:ea typeface="宋体" panose="02010600030101010101" pitchFamily="2" charset="-122"/>
                <a:sym typeface="+mn-ea"/>
              </a:rPr>
              <a:t>print(soup.p)</a:t>
            </a:r>
          </a:p>
          <a:p>
            <a:pPr marL="0" lvl="0" indent="0">
              <a:lnSpc>
                <a:spcPct val="100000"/>
              </a:lnSpc>
              <a:buNone/>
            </a:pPr>
            <a:r>
              <a:rPr sz="1400">
                <a:ea typeface="宋体" panose="02010600030101010101" pitchFamily="2" charset="-122"/>
                <a:sym typeface="+mn-ea"/>
              </a:rPr>
              <a:t> #输出第一个  p 标签的 class 属性内容</a:t>
            </a:r>
          </a:p>
          <a:p>
            <a:pPr marL="0" lvl="0" indent="0">
              <a:lnSpc>
                <a:spcPct val="100000"/>
              </a:lnSpc>
              <a:buNone/>
            </a:pPr>
            <a:r>
              <a:rPr sz="1400">
                <a:ea typeface="宋体" panose="02010600030101010101" pitchFamily="2" charset="-122"/>
                <a:sym typeface="+mn-ea"/>
              </a:rPr>
              <a:t>print(soup.p['class'])</a:t>
            </a:r>
          </a:p>
          <a:p>
            <a:pPr marL="0" lvl="0" indent="0">
              <a:lnSpc>
                <a:spcPct val="100000"/>
              </a:lnSpc>
              <a:buNone/>
            </a:pPr>
            <a:r>
              <a:rPr sz="1400">
                <a:ea typeface="宋体" panose="02010600030101010101" pitchFamily="2" charset="-122"/>
                <a:sym typeface="+mn-ea"/>
              </a:rPr>
              <a:t>#输出第一个  a 标签的  href 属性内容</a:t>
            </a:r>
          </a:p>
          <a:p>
            <a:pPr marL="0" lvl="0" indent="0">
              <a:lnSpc>
                <a:spcPct val="100000"/>
              </a:lnSpc>
              <a:buNone/>
            </a:pPr>
            <a:r>
              <a:rPr sz="1400">
                <a:ea typeface="宋体" panose="02010600030101010101" pitchFamily="2" charset="-122"/>
                <a:sym typeface="+mn-ea"/>
              </a:rPr>
              <a:t>print(soup.a['href'])</a:t>
            </a:r>
          </a:p>
          <a:p>
            <a:pPr marL="0" lvl="0" indent="0">
              <a:lnSpc>
                <a:spcPct val="100000"/>
              </a:lnSpc>
              <a:buNone/>
            </a:pPr>
            <a:r>
              <a:rPr sz="1400">
                <a:ea typeface="宋体" panose="02010600030101010101" pitchFamily="2" charset="-122"/>
                <a:sym typeface="+mn-ea"/>
              </a:rPr>
              <a:t># soup的属性操作方法与字典一样，可以被添加,删除或修改. </a:t>
            </a:r>
          </a:p>
          <a:p>
            <a:pPr marL="0" lvl="0" indent="0">
              <a:lnSpc>
                <a:spcPct val="100000"/>
              </a:lnSpc>
              <a:buNone/>
            </a:pPr>
            <a:r>
              <a:rPr sz="1400">
                <a:ea typeface="宋体" panose="02010600030101010101" pitchFamily="2" charset="-122"/>
                <a:sym typeface="+mn-ea"/>
              </a:rPr>
              <a:t># 修改第一个 a 标签的href属性为 http://www.baidu.com/</a:t>
            </a:r>
          </a:p>
          <a:p>
            <a:pPr marL="0" lvl="0" indent="0">
              <a:lnSpc>
                <a:spcPct val="100000"/>
              </a:lnSpc>
              <a:buNone/>
            </a:pPr>
            <a:r>
              <a:rPr sz="1400">
                <a:ea typeface="宋体" panose="02010600030101010101" pitchFamily="2" charset="-122"/>
                <a:sym typeface="+mn-ea"/>
              </a:rPr>
              <a:t>soup.a['href'] = 'http://www.baidu.com/'</a:t>
            </a:r>
          </a:p>
          <a:p>
            <a:pPr marL="0" lvl="0" indent="0">
              <a:lnSpc>
                <a:spcPct val="100000"/>
              </a:lnSpc>
              <a:buNone/>
            </a:pPr>
            <a:r>
              <a:rPr sz="1400">
                <a:ea typeface="宋体" panose="02010600030101010101" pitchFamily="2" charset="-122"/>
                <a:sym typeface="+mn-ea"/>
              </a:rPr>
              <a:t>#给第一个 a 标签添加 name 属性</a:t>
            </a:r>
          </a:p>
          <a:p>
            <a:pPr marL="0" lvl="0" indent="0">
              <a:lnSpc>
                <a:spcPct val="100000"/>
              </a:lnSpc>
              <a:buNone/>
            </a:pPr>
            <a:r>
              <a:rPr sz="1400">
                <a:ea typeface="宋体" panose="02010600030101010101" pitchFamily="2" charset="-122"/>
                <a:sym typeface="+mn-ea"/>
              </a:rPr>
              <a:t>soup.a['name'] = u'百度'</a:t>
            </a:r>
          </a:p>
          <a:p>
            <a:pPr marL="0" lvl="0" indent="0">
              <a:lnSpc>
                <a:spcPct val="100000"/>
              </a:lnSpc>
              <a:buNone/>
            </a:pPr>
            <a:r>
              <a:rPr sz="1400">
                <a:ea typeface="宋体" panose="02010600030101010101" pitchFamily="2" charset="-122"/>
                <a:sym typeface="+mn-ea"/>
              </a:rPr>
              <a:t>print(soup.a)</a:t>
            </a:r>
          </a:p>
          <a:p>
            <a:pPr marL="0" lvl="0" indent="0">
              <a:lnSpc>
                <a:spcPct val="100000"/>
              </a:lnSpc>
              <a:buNone/>
            </a:pPr>
            <a:r>
              <a:rPr sz="1400">
                <a:ea typeface="宋体" panose="02010600030101010101" pitchFamily="2" charset="-122"/>
                <a:sym typeface="+mn-ea"/>
              </a:rPr>
              <a:t>#删除第一个 a 标签的 class 属性为</a:t>
            </a:r>
          </a:p>
          <a:p>
            <a:pPr marL="0" lvl="0" indent="0">
              <a:lnSpc>
                <a:spcPct val="100000"/>
              </a:lnSpc>
              <a:buNone/>
            </a:pPr>
            <a:r>
              <a:rPr sz="1400">
                <a:ea typeface="宋体" panose="02010600030101010101" pitchFamily="2" charset="-122"/>
                <a:sym typeface="+mn-ea"/>
              </a:rPr>
              <a:t>del soup.a['class']</a:t>
            </a:r>
          </a:p>
          <a:p>
            <a:pPr marL="0" lvl="0" indent="0">
              <a:lnSpc>
                <a:spcPct val="100000"/>
              </a:lnSpc>
              <a:buNone/>
            </a:pPr>
            <a:r>
              <a:rPr sz="1400">
                <a:ea typeface="宋体" panose="02010600030101010101" pitchFamily="2" charset="-122"/>
                <a:sym typeface="+mn-ea"/>
              </a:rPr>
              <a:t>print(soup.a)</a:t>
            </a:r>
          </a:p>
        </p:txBody>
      </p:sp>
      <p:sp>
        <p:nvSpPr>
          <p:cNvPr id="3" name="文本框 2"/>
          <p:cNvSpPr txBox="1"/>
          <p:nvPr/>
        </p:nvSpPr>
        <p:spPr>
          <a:xfrm>
            <a:off x="6586220" y="2277110"/>
            <a:ext cx="5011420" cy="27984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&lt;p class="title aq"&gt;</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&lt;b&gt;</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Here is the content</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&lt;/b&gt;</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&lt;/p&gt;</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['title', 'aq']</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https://beautifulsoup.readthedocs.io/zh_CN/v4.4.0/</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&lt;a class="tools" href="http://www.baidu.com/" id="link1" name="百度"&gt;BeautifulSoup&lt;/a&gt;</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&lt;a href="http://www.baidu.com/" id="link1" name="百度"&gt;BeautifulSoup&lt;/a&gt;</a:t>
            </a:r>
          </a:p>
        </p:txBody>
      </p:sp>
      <p:sp>
        <p:nvSpPr>
          <p:cNvPr id="4" name="下箭头 3"/>
          <p:cNvSpPr/>
          <p:nvPr/>
        </p:nvSpPr>
        <p:spPr>
          <a:xfrm rot="16200000">
            <a:off x="5645150" y="329263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Project </a:t>
            </a:r>
            <a:r>
              <a:rPr lang="en-US" dirty="0">
                <a:ea typeface="宋体" panose="02010600030101010101" pitchFamily="2" charset="-122"/>
                <a:sym typeface="+mn-ea"/>
              </a:rPr>
              <a:t>A</a:t>
            </a:r>
            <a:r>
              <a:rPr dirty="0">
                <a:ea typeface="宋体" panose="02010600030101010101" pitchFamily="2" charset="-122"/>
                <a:sym typeface="+mn-ea"/>
              </a:rPr>
              <a:t>：</a:t>
            </a:r>
            <a:r>
              <a:rPr lang="zh-CN" altLang="zh-CN">
                <a:ea typeface="宋体" panose="02010600030101010101" pitchFamily="2" charset="-122"/>
                <a:sym typeface="+mn-ea"/>
              </a:rPr>
              <a:t>汽车投诉采集</a:t>
            </a:r>
            <a:endParaRPr lang="zh-CN" dirty="0">
              <a:ea typeface="宋体" panose="02010600030101010101" pitchFamily="2" charset="-122"/>
              <a:sym typeface="+mn-ea"/>
            </a:endParaRPr>
          </a:p>
        </p:txBody>
      </p:sp>
      <p:sp>
        <p:nvSpPr>
          <p:cNvPr id="131" name="Content Placeholder 2"/>
          <p:cNvSpPr txBox="1">
            <a:spLocks noGrp="1"/>
          </p:cNvSpPr>
          <p:nvPr/>
        </p:nvSpPr>
        <p:spPr>
          <a:xfrm>
            <a:off x="598805" y="1347470"/>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sz="1600">
                <a:ea typeface="宋体" panose="02010600030101010101" pitchFamily="2" charset="-122"/>
                <a:sym typeface="+mn-ea"/>
              </a:rPr>
              <a:t>采集汽车投诉信息</a:t>
            </a:r>
            <a:endParaRPr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Step1</a:t>
            </a:r>
            <a:r>
              <a:rPr lang="zh-CN" altLang="zh-CN" sz="1600">
                <a:ea typeface="宋体" panose="02010600030101010101" pitchFamily="2" charset="-122"/>
                <a:sym typeface="+mn-ea"/>
              </a:rPr>
              <a:t>，确定</a:t>
            </a:r>
            <a:r>
              <a:rPr lang="en-US" altLang="zh-CN" sz="1600">
                <a:ea typeface="宋体" panose="02010600030101010101" pitchFamily="2" charset="-122"/>
                <a:sym typeface="+mn-ea"/>
              </a:rPr>
              <a:t>URL</a:t>
            </a:r>
            <a:r>
              <a:rPr lang="zh-CN" altLang="zh-CN" sz="1600">
                <a:ea typeface="宋体" panose="02010600030101010101" pitchFamily="2" charset="-122"/>
                <a:sym typeface="+mn-ea"/>
              </a:rPr>
              <a:t>，</a:t>
            </a:r>
            <a:r>
              <a:rPr sz="1600">
                <a:ea typeface="宋体" panose="02010600030101010101" pitchFamily="2" charset="-122"/>
                <a:sym typeface="+mn-ea"/>
              </a:rPr>
              <a:t>http://www.12365auto.com/zlts/0-0-0-0-0-0_0-0-1.shtml</a:t>
            </a:r>
          </a:p>
          <a:p>
            <a:pPr lvl="0">
              <a:lnSpc>
                <a:spcPct val="150000"/>
              </a:lnSpc>
            </a:pPr>
            <a:r>
              <a:rPr lang="en-US" altLang="zh-CN" sz="1600">
                <a:ea typeface="宋体" panose="02010600030101010101" pitchFamily="2" charset="-122"/>
                <a:sym typeface="+mn-ea"/>
              </a:rPr>
              <a:t>Step2</a:t>
            </a:r>
            <a:r>
              <a:rPr lang="zh-CN" altLang="zh-CN" sz="1600">
                <a:ea typeface="宋体" panose="02010600030101010101" pitchFamily="2" charset="-122"/>
                <a:sym typeface="+mn-ea"/>
              </a:rPr>
              <a:t>，确定要提取的元素</a:t>
            </a:r>
          </a:p>
          <a:p>
            <a:pPr marL="0" lvl="0" indent="0">
              <a:lnSpc>
                <a:spcPct val="150000"/>
              </a:lnSpc>
              <a:buNone/>
            </a:pPr>
            <a:r>
              <a:rPr lang="zh-CN" altLang="zh-CN" sz="1600">
                <a:ea typeface="宋体" panose="02010600030101010101" pitchFamily="2" charset="-122"/>
                <a:sym typeface="+mn-ea"/>
              </a:rPr>
              <a:t>投诉编号id，投诉品牌brand，投诉车系car_model，投诉车型type，问题简述desc，典型问题problem，投诉时间datetime，投诉状态status</a:t>
            </a:r>
          </a:p>
          <a:p>
            <a:pPr marL="0" lvl="0" indent="0">
              <a:lnSpc>
                <a:spcPct val="150000"/>
              </a:lnSpc>
              <a:buNone/>
            </a:pPr>
            <a:endParaRPr sz="160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213995" y="4392930"/>
            <a:ext cx="7146290" cy="2252345"/>
          </a:xfrm>
          <a:prstGeom prst="rect">
            <a:avLst/>
          </a:prstGeom>
        </p:spPr>
      </p:pic>
      <p:pic>
        <p:nvPicPr>
          <p:cNvPr id="4" name="图片 3"/>
          <p:cNvPicPr>
            <a:picLocks noChangeAspect="1"/>
          </p:cNvPicPr>
          <p:nvPr/>
        </p:nvPicPr>
        <p:blipFill>
          <a:blip r:embed="rId5"/>
          <a:stretch>
            <a:fillRect/>
          </a:stretch>
        </p:blipFill>
        <p:spPr>
          <a:xfrm>
            <a:off x="7480300" y="1347470"/>
            <a:ext cx="4448175" cy="4838700"/>
          </a:xfrm>
          <a:prstGeom prst="rect">
            <a:avLst/>
          </a:prstGeom>
        </p:spPr>
      </p:pic>
    </p:spTree>
    <p:custDataLst>
      <p:tags r:id="rId1"/>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Project </a:t>
            </a:r>
            <a:r>
              <a:rPr lang="en-US" dirty="0">
                <a:ea typeface="宋体" panose="02010600030101010101" pitchFamily="2" charset="-122"/>
                <a:sym typeface="+mn-ea"/>
              </a:rPr>
              <a:t>A</a:t>
            </a:r>
            <a:r>
              <a:rPr dirty="0">
                <a:ea typeface="宋体" panose="02010600030101010101" pitchFamily="2" charset="-122"/>
                <a:sym typeface="+mn-ea"/>
              </a:rPr>
              <a:t>：</a:t>
            </a:r>
            <a:r>
              <a:rPr lang="zh-CN" altLang="zh-CN">
                <a:ea typeface="宋体" panose="02010600030101010101" pitchFamily="2" charset="-122"/>
                <a:sym typeface="+mn-ea"/>
              </a:rPr>
              <a:t>汽车投诉采集</a:t>
            </a:r>
            <a:endParaRPr dirty="0">
              <a:ea typeface="宋体" panose="02010600030101010101" pitchFamily="2" charset="-122"/>
              <a:sym typeface="+mn-ea"/>
            </a:endParaRPr>
          </a:p>
        </p:txBody>
      </p:sp>
      <p:sp>
        <p:nvSpPr>
          <p:cNvPr id="131" name="Content Placeholder 2"/>
          <p:cNvSpPr txBox="1">
            <a:spLocks noGrp="1"/>
          </p:cNvSpPr>
          <p:nvPr/>
        </p:nvSpPr>
        <p:spPr>
          <a:xfrm>
            <a:off x="598805" y="1214120"/>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400">
                <a:ea typeface="宋体" panose="02010600030101010101" pitchFamily="2" charset="-122"/>
                <a:sym typeface="+mn-ea"/>
              </a:rPr>
              <a:t>import requests</a:t>
            </a:r>
          </a:p>
          <a:p>
            <a:pPr marL="0" lvl="0" indent="0">
              <a:lnSpc>
                <a:spcPct val="150000"/>
              </a:lnSpc>
              <a:buNone/>
            </a:pPr>
            <a:r>
              <a:rPr sz="1400">
                <a:ea typeface="宋体" panose="02010600030101010101" pitchFamily="2" charset="-122"/>
                <a:sym typeface="+mn-ea"/>
              </a:rPr>
              <a:t>from bs4 import BeautifulSoup</a:t>
            </a:r>
          </a:p>
          <a:p>
            <a:pPr marL="0" lvl="0" indent="0">
              <a:lnSpc>
                <a:spcPct val="150000"/>
              </a:lnSpc>
              <a:buNone/>
            </a:pPr>
            <a:r>
              <a:rPr sz="1400">
                <a:ea typeface="宋体" panose="02010600030101010101" pitchFamily="2" charset="-122"/>
                <a:sym typeface="+mn-ea"/>
              </a:rPr>
              <a:t># 请求URL</a:t>
            </a:r>
          </a:p>
          <a:p>
            <a:pPr marL="0" lvl="0" indent="0">
              <a:lnSpc>
                <a:spcPct val="150000"/>
              </a:lnSpc>
              <a:buNone/>
            </a:pPr>
            <a:r>
              <a:rPr sz="1400">
                <a:ea typeface="宋体" panose="02010600030101010101" pitchFamily="2" charset="-122"/>
                <a:sym typeface="+mn-ea"/>
              </a:rPr>
              <a:t>url = 'http://www.12365auto.com/zlts/0-0-0-0-0-0_0-0-0-0-0-0-0-</a:t>
            </a:r>
            <a:r>
              <a:rPr lang="en-US" sz="1400">
                <a:ea typeface="宋体" panose="02010600030101010101" pitchFamily="2" charset="-122"/>
                <a:sym typeface="+mn-ea"/>
              </a:rPr>
              <a:t>1.shtml</a:t>
            </a:r>
            <a:r>
              <a:rPr sz="1400">
                <a:ea typeface="宋体" panose="02010600030101010101" pitchFamily="2" charset="-122"/>
                <a:sym typeface="+mn-ea"/>
              </a:rPr>
              <a:t>'</a:t>
            </a:r>
          </a:p>
          <a:p>
            <a:pPr marL="0" lvl="0" indent="0">
              <a:lnSpc>
                <a:spcPct val="150000"/>
              </a:lnSpc>
              <a:buNone/>
            </a:pPr>
            <a:r>
              <a:rPr sz="1400">
                <a:ea typeface="宋体" panose="02010600030101010101" pitchFamily="2" charset="-122"/>
                <a:sym typeface="+mn-ea"/>
              </a:rPr>
              <a:t># 得到页面的内容</a:t>
            </a:r>
          </a:p>
          <a:p>
            <a:pPr marL="0" lvl="0" indent="0">
              <a:lnSpc>
                <a:spcPct val="150000"/>
              </a:lnSpc>
              <a:buNone/>
            </a:pPr>
            <a:r>
              <a:rPr sz="1400">
                <a:ea typeface="宋体" panose="02010600030101010101" pitchFamily="2" charset="-122"/>
                <a:sym typeface="+mn-ea"/>
              </a:rPr>
              <a:t>headers={'user-agent': 'Mozilla/5.0 (Windows NT 10.0; WOW64) AppleWebKit/537.36 (KHTML, like Gecko) Chrome/74.0.3729.131 Safari/537.36'}</a:t>
            </a:r>
          </a:p>
          <a:p>
            <a:pPr marL="0" lvl="0" indent="0">
              <a:lnSpc>
                <a:spcPct val="150000"/>
              </a:lnSpc>
              <a:buNone/>
            </a:pPr>
            <a:r>
              <a:rPr sz="1400">
                <a:ea typeface="宋体" panose="02010600030101010101" pitchFamily="2" charset="-122"/>
                <a:sym typeface="+mn-ea"/>
              </a:rPr>
              <a:t>html=requests.get(url,headers=headers,timeout=10)</a:t>
            </a:r>
          </a:p>
          <a:p>
            <a:pPr marL="0" lvl="0" indent="0">
              <a:lnSpc>
                <a:spcPct val="150000"/>
              </a:lnSpc>
              <a:buNone/>
            </a:pPr>
            <a:r>
              <a:rPr sz="1400">
                <a:ea typeface="宋体" panose="02010600030101010101" pitchFamily="2" charset="-122"/>
                <a:sym typeface="+mn-ea"/>
              </a:rPr>
              <a:t>content = html.text</a:t>
            </a:r>
          </a:p>
          <a:p>
            <a:pPr marL="0" lvl="0" indent="0">
              <a:lnSpc>
                <a:spcPct val="150000"/>
              </a:lnSpc>
              <a:buNone/>
            </a:pPr>
            <a:r>
              <a:rPr sz="1400">
                <a:ea typeface="宋体" panose="02010600030101010101" pitchFamily="2" charset="-122"/>
                <a:sym typeface="+mn-ea"/>
              </a:rPr>
              <a:t># </a:t>
            </a:r>
            <a:r>
              <a:rPr lang="zh-CN" sz="1400">
                <a:ea typeface="宋体" panose="02010600030101010101" pitchFamily="2" charset="-122"/>
                <a:sym typeface="+mn-ea"/>
              </a:rPr>
              <a:t>通过</a:t>
            </a:r>
            <a:r>
              <a:rPr lang="en-US" altLang="zh-CN" sz="1400">
                <a:ea typeface="宋体" panose="02010600030101010101" pitchFamily="2" charset="-122"/>
                <a:sym typeface="+mn-ea"/>
              </a:rPr>
              <a:t>content</a:t>
            </a:r>
            <a:r>
              <a:rPr sz="1400">
                <a:ea typeface="宋体" panose="02010600030101010101" pitchFamily="2" charset="-122"/>
                <a:sym typeface="+mn-ea"/>
              </a:rPr>
              <a:t>创建BeautifulSoup对象</a:t>
            </a:r>
          </a:p>
          <a:p>
            <a:pPr marL="0" lvl="0" indent="0">
              <a:lnSpc>
                <a:spcPct val="150000"/>
              </a:lnSpc>
              <a:buNone/>
            </a:pPr>
            <a:r>
              <a:rPr sz="1400">
                <a:ea typeface="宋体" panose="02010600030101010101" pitchFamily="2" charset="-122"/>
                <a:sym typeface="+mn-ea"/>
              </a:rPr>
              <a:t>soup = BeautifulSoup(content, 'html.parser', from_encoding='utf-8')</a:t>
            </a:r>
          </a:p>
          <a:p>
            <a:pPr marL="0" lvl="0" indent="0">
              <a:lnSpc>
                <a:spcPct val="150000"/>
              </a:lnSpc>
              <a:buNone/>
            </a:pPr>
            <a:endParaRPr sz="1400">
              <a:ea typeface="宋体" panose="02010600030101010101" pitchFamily="2" charset="-122"/>
              <a:sym typeface="+mn-ea"/>
            </a:endParaRPr>
          </a:p>
        </p:txBody>
      </p:sp>
      <p:sp>
        <p:nvSpPr>
          <p:cNvPr id="2" name="Content Placeholder 2"/>
          <p:cNvSpPr txBox="1">
            <a:spLocks noGrp="1"/>
          </p:cNvSpPr>
          <p:nvPr/>
        </p:nvSpPr>
        <p:spPr>
          <a:xfrm>
            <a:off x="6586855" y="1325880"/>
            <a:ext cx="54159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400">
                <a:ea typeface="宋体" panose="02010600030101010101" pitchFamily="2" charset="-122"/>
                <a:sym typeface="+mn-ea"/>
              </a:rPr>
              <a:t>#输出第一个 title 标签</a:t>
            </a:r>
          </a:p>
          <a:p>
            <a:pPr marL="0" lvl="0" indent="0">
              <a:lnSpc>
                <a:spcPct val="150000"/>
              </a:lnSpc>
              <a:buNone/>
            </a:pPr>
            <a:r>
              <a:rPr sz="1400">
                <a:ea typeface="宋体" panose="02010600030101010101" pitchFamily="2" charset="-122"/>
                <a:sym typeface="+mn-ea"/>
              </a:rPr>
              <a:t>print(soup.title)</a:t>
            </a:r>
          </a:p>
          <a:p>
            <a:pPr marL="0" lvl="0" indent="0">
              <a:lnSpc>
                <a:spcPct val="150000"/>
              </a:lnSpc>
              <a:buNone/>
            </a:pPr>
            <a:r>
              <a:rPr sz="1400">
                <a:ea typeface="宋体" panose="02010600030101010101" pitchFamily="2" charset="-122"/>
                <a:sym typeface="+mn-ea"/>
              </a:rPr>
              <a:t>#输出第一个 title 标签的标签名称</a:t>
            </a:r>
          </a:p>
          <a:p>
            <a:pPr marL="0" lvl="0" indent="0">
              <a:lnSpc>
                <a:spcPct val="150000"/>
              </a:lnSpc>
              <a:buNone/>
            </a:pPr>
            <a:r>
              <a:rPr sz="1400">
                <a:ea typeface="宋体" panose="02010600030101010101" pitchFamily="2" charset="-122"/>
                <a:sym typeface="+mn-ea"/>
              </a:rPr>
              <a:t>print(soup.title.name)</a:t>
            </a:r>
          </a:p>
          <a:p>
            <a:pPr marL="0" lvl="0" indent="0">
              <a:lnSpc>
                <a:spcPct val="150000"/>
              </a:lnSpc>
              <a:buNone/>
            </a:pPr>
            <a:r>
              <a:rPr sz="1400">
                <a:ea typeface="宋体" panose="02010600030101010101" pitchFamily="2" charset="-122"/>
                <a:sym typeface="+mn-ea"/>
              </a:rPr>
              <a:t>#输出第一个 title 标签的包含内容</a:t>
            </a:r>
          </a:p>
          <a:p>
            <a:pPr marL="0" lvl="0" indent="0">
              <a:lnSpc>
                <a:spcPct val="150000"/>
              </a:lnSpc>
              <a:buNone/>
            </a:pPr>
            <a:r>
              <a:rPr sz="1400">
                <a:ea typeface="宋体" panose="02010600030101010101" pitchFamily="2" charset="-122"/>
                <a:sym typeface="+mn-ea"/>
              </a:rPr>
              <a:t>print(soup.title.string)</a:t>
            </a:r>
          </a:p>
        </p:txBody>
      </p:sp>
      <p:sp>
        <p:nvSpPr>
          <p:cNvPr id="3" name="文本框 2"/>
          <p:cNvSpPr txBox="1"/>
          <p:nvPr/>
        </p:nvSpPr>
        <p:spPr>
          <a:xfrm>
            <a:off x="6630670" y="4589780"/>
            <a:ext cx="5011420" cy="10750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输出结果：</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&lt;title&gt;汽车质量投诉 - 车质网&lt;/title&gt;</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title</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汽车质量投诉 - 车质网</a:t>
            </a:r>
          </a:p>
        </p:txBody>
      </p:sp>
      <p:sp>
        <p:nvSpPr>
          <p:cNvPr id="4" name="下箭头 3"/>
          <p:cNvSpPr/>
          <p:nvPr/>
        </p:nvSpPr>
        <p:spPr>
          <a:xfrm>
            <a:off x="7168515" y="403431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Project </a:t>
            </a:r>
            <a:r>
              <a:rPr lang="en-US" dirty="0">
                <a:ea typeface="宋体" panose="02010600030101010101" pitchFamily="2" charset="-122"/>
                <a:sym typeface="+mn-ea"/>
              </a:rPr>
              <a:t>A</a:t>
            </a:r>
            <a:r>
              <a:rPr dirty="0">
                <a:ea typeface="宋体" panose="02010600030101010101" pitchFamily="2" charset="-122"/>
                <a:sym typeface="+mn-ea"/>
              </a:rPr>
              <a:t>：</a:t>
            </a:r>
            <a:r>
              <a:rPr lang="zh-CN" altLang="zh-CN">
                <a:ea typeface="宋体" panose="02010600030101010101" pitchFamily="2" charset="-122"/>
                <a:sym typeface="+mn-ea"/>
              </a:rPr>
              <a:t>汽车投诉采集</a:t>
            </a:r>
            <a:endParaRPr dirty="0">
              <a:ea typeface="宋体" panose="02010600030101010101" pitchFamily="2" charset="-122"/>
              <a:sym typeface="+mn-ea"/>
            </a:endParaRPr>
          </a:p>
        </p:txBody>
      </p:sp>
      <p:sp>
        <p:nvSpPr>
          <p:cNvPr id="131" name="Content Placeholder 2"/>
          <p:cNvSpPr txBox="1">
            <a:spLocks noGrp="1"/>
          </p:cNvSpPr>
          <p:nvPr/>
        </p:nvSpPr>
        <p:spPr>
          <a:xfrm>
            <a:off x="598805" y="1071245"/>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sz="1400">
                <a:ea typeface="宋体" panose="02010600030101010101" pitchFamily="2" charset="-122"/>
                <a:sym typeface="+mn-ea"/>
              </a:rPr>
              <a:t># 找到完整的投诉信息框</a:t>
            </a:r>
          </a:p>
          <a:p>
            <a:pPr marL="0" lvl="0" indent="0">
              <a:lnSpc>
                <a:spcPct val="150000"/>
              </a:lnSpc>
              <a:buNone/>
            </a:pPr>
            <a:r>
              <a:rPr sz="1400">
                <a:ea typeface="宋体" panose="02010600030101010101" pitchFamily="2" charset="-122"/>
                <a:sym typeface="+mn-ea"/>
              </a:rPr>
              <a:t>temp = soup.find('div',class_="tslb_b")</a:t>
            </a:r>
          </a:p>
          <a:p>
            <a:pPr marL="0" lvl="0" indent="0">
              <a:lnSpc>
                <a:spcPct val="150000"/>
              </a:lnSpc>
              <a:buNone/>
            </a:pPr>
            <a:r>
              <a:rPr sz="1400">
                <a:ea typeface="宋体" panose="02010600030101010101" pitchFamily="2" charset="-122"/>
                <a:sym typeface="+mn-ea"/>
              </a:rPr>
              <a:t># 创建DataFrame</a:t>
            </a:r>
          </a:p>
          <a:p>
            <a:pPr marL="0" lvl="0" indent="0">
              <a:lnSpc>
                <a:spcPct val="150000"/>
              </a:lnSpc>
              <a:buNone/>
            </a:pPr>
            <a:r>
              <a:rPr sz="1400">
                <a:ea typeface="宋体" panose="02010600030101010101" pitchFamily="2" charset="-122"/>
                <a:sym typeface="+mn-ea"/>
              </a:rPr>
              <a:t>df = pd.DataFrame(columns = ['id', 'brand', 'car_model', 'type', 'desc', 'problem', 'datetime', 'status'])</a:t>
            </a:r>
          </a:p>
          <a:p>
            <a:pPr marL="0" lvl="0" indent="0">
              <a:lnSpc>
                <a:spcPct val="150000"/>
              </a:lnSpc>
              <a:buNone/>
            </a:pPr>
            <a:r>
              <a:rPr sz="1400">
                <a:ea typeface="宋体" panose="02010600030101010101" pitchFamily="2" charset="-122"/>
                <a:sym typeface="+mn-ea"/>
              </a:rPr>
              <a:t>tr_list = temp.find_all('tr')</a:t>
            </a:r>
          </a:p>
          <a:p>
            <a:pPr marL="0" lvl="0" indent="0">
              <a:lnSpc>
                <a:spcPct val="150000"/>
              </a:lnSpc>
              <a:buNone/>
            </a:pPr>
            <a:r>
              <a:rPr sz="1400">
                <a:ea typeface="宋体" panose="02010600030101010101" pitchFamily="2" charset="-122"/>
                <a:sym typeface="+mn-ea"/>
              </a:rPr>
              <a:t>for tr in tr_list:</a:t>
            </a:r>
          </a:p>
          <a:p>
            <a:pPr marL="0" lvl="0" indent="0">
              <a:lnSpc>
                <a:spcPct val="150000"/>
              </a:lnSpc>
              <a:buNone/>
            </a:pPr>
            <a:r>
              <a:rPr sz="1400">
                <a:ea typeface="宋体" panose="02010600030101010101" pitchFamily="2" charset="-122"/>
                <a:sym typeface="+mn-ea"/>
              </a:rPr>
              <a:t>    # ToDo：提取汽车投诉</a:t>
            </a:r>
            <a:r>
              <a:rPr lang="zh-CN" sz="1400">
                <a:ea typeface="宋体" panose="02010600030101010101" pitchFamily="2" charset="-122"/>
                <a:sym typeface="+mn-ea"/>
              </a:rPr>
              <a:t>信息</a:t>
            </a:r>
            <a:endParaRPr sz="1400">
              <a:ea typeface="宋体" panose="02010600030101010101" pitchFamily="2" charset="-122"/>
              <a:sym typeface="+mn-ea"/>
            </a:endParaRPr>
          </a:p>
          <a:p>
            <a:pPr marL="0" lvl="0" indent="0">
              <a:lnSpc>
                <a:spcPct val="150000"/>
              </a:lnSpc>
              <a:buNone/>
            </a:pPr>
            <a:r>
              <a:rPr lang="en-US" sz="1400">
                <a:ea typeface="宋体" panose="02010600030101010101" pitchFamily="2" charset="-122"/>
                <a:sym typeface="+mn-ea"/>
              </a:rPr>
              <a:t>    </a:t>
            </a:r>
          </a:p>
        </p:txBody>
      </p:sp>
      <p:sp>
        <p:nvSpPr>
          <p:cNvPr id="2" name="Content Placeholder 2"/>
          <p:cNvSpPr txBox="1">
            <a:spLocks noGrp="1"/>
          </p:cNvSpPr>
          <p:nvPr/>
        </p:nvSpPr>
        <p:spPr>
          <a:xfrm>
            <a:off x="6586855" y="1383030"/>
            <a:ext cx="54159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400">
                <a:ea typeface="宋体" panose="02010600030101010101" pitchFamily="2" charset="-122"/>
                <a:sym typeface="+mn-ea"/>
              </a:rPr>
              <a:t>0   484429  一汽-大众           速腾  ...                        K307,  2020-06-15   厂家受理</a:t>
            </a:r>
          </a:p>
          <a:p>
            <a:pPr marL="0" lvl="0" indent="0">
              <a:lnSpc>
                <a:spcPct val="150000"/>
              </a:lnSpc>
              <a:buNone/>
            </a:pPr>
            <a:r>
              <a:rPr sz="1400">
                <a:ea typeface="宋体" panose="02010600030101010101" pitchFamily="2" charset="-122"/>
                <a:sym typeface="+mn-ea"/>
              </a:rPr>
              <a:t>1   484427   一汽奔腾        奔腾B50  ...                   H101,I294,  2020-06-15   信息审核</a:t>
            </a:r>
          </a:p>
          <a:p>
            <a:pPr marL="0" lvl="0" indent="0">
              <a:lnSpc>
                <a:spcPct val="150000"/>
              </a:lnSpc>
              <a:buNone/>
            </a:pPr>
            <a:r>
              <a:rPr sz="1400">
                <a:ea typeface="宋体" panose="02010600030101010101" pitchFamily="2" charset="-122"/>
                <a:sym typeface="+mn-ea"/>
              </a:rPr>
              <a:t>2   484424  一汽马自达          阿特兹  ...                    H164,H93,  2020-06-15   信息审核</a:t>
            </a:r>
          </a:p>
          <a:p>
            <a:pPr marL="0" lvl="0" indent="0">
              <a:lnSpc>
                <a:spcPct val="150000"/>
              </a:lnSpc>
              <a:buNone/>
            </a:pPr>
            <a:r>
              <a:rPr sz="1400">
                <a:ea typeface="宋体" panose="02010600030101010101" pitchFamily="2" charset="-122"/>
                <a:sym typeface="+mn-ea"/>
              </a:rPr>
              <a:t>3   484422   吉利汽车           博越  ...                   N317,Q350,  2020-06-15   厂家受理</a:t>
            </a:r>
          </a:p>
          <a:p>
            <a:pPr marL="0" lvl="0" indent="0">
              <a:lnSpc>
                <a:spcPct val="150000"/>
              </a:lnSpc>
              <a:buNone/>
            </a:pPr>
            <a:r>
              <a:rPr sz="1400">
                <a:ea typeface="宋体" panose="02010600030101010101" pitchFamily="2" charset="-122"/>
                <a:sym typeface="+mn-ea"/>
              </a:rPr>
              <a:t>4   484419   一汽丰田          卡罗拉  ...                        H168,  2020-06-15   信息审核</a:t>
            </a:r>
          </a:p>
          <a:p>
            <a:pPr marL="0" lvl="0" indent="0">
              <a:lnSpc>
                <a:spcPct val="150000"/>
              </a:lnSpc>
              <a:buNone/>
            </a:pPr>
            <a:r>
              <a:rPr lang="en-US" altLang="zh-CN" sz="1400">
                <a:ea typeface="宋体" panose="02010600030101010101" pitchFamily="2" charset="-122"/>
                <a:sym typeface="+mn-ea"/>
              </a:rPr>
              <a:t>... ...</a:t>
            </a:r>
          </a:p>
          <a:p>
            <a:pPr marL="0" lvl="0" indent="0">
              <a:lnSpc>
                <a:spcPct val="150000"/>
              </a:lnSpc>
              <a:buNone/>
            </a:pPr>
            <a:r>
              <a:rPr sz="1400">
                <a:ea typeface="宋体" panose="02010600030101010101" pitchFamily="2" charset="-122"/>
                <a:sym typeface="+mn-ea"/>
              </a:rPr>
              <a:t>28  484374  一汽-大众       高尔夫·嘉旅  ...                        H109,  2020-06-15   厂家受理</a:t>
            </a:r>
          </a:p>
        </p:txBody>
      </p:sp>
      <p:sp>
        <p:nvSpPr>
          <p:cNvPr id="4" name="下箭头 3"/>
          <p:cNvSpPr/>
          <p:nvPr/>
        </p:nvSpPr>
        <p:spPr>
          <a:xfrm rot="16200000">
            <a:off x="5912485" y="392509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a:ea typeface="宋体" panose="02010600030101010101" pitchFamily="2" charset="-122"/>
                <a:sym typeface="+mn-ea"/>
              </a:rPr>
              <a:t>Selenium</a:t>
            </a:r>
            <a:r>
              <a:rPr lang="zh-CN" altLang="en-US">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033145"/>
            <a:ext cx="82499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Selenium</a:t>
            </a:r>
            <a:r>
              <a:rPr lang="zh-CN" altLang="zh-CN" sz="1600">
                <a:ea typeface="宋体" panose="02010600030101010101" pitchFamily="2" charset="-122"/>
                <a:sym typeface="+mn-ea"/>
              </a:rPr>
              <a:t>工具</a:t>
            </a:r>
            <a:r>
              <a:rPr lang="zh-CN" altLang="en-US" sz="1600">
                <a:ea typeface="宋体" panose="02010600030101010101" pitchFamily="2" charset="-122"/>
                <a:sym typeface="+mn-ea"/>
              </a:rPr>
              <a:t>：</a:t>
            </a:r>
            <a:endParaRPr lang="en-US" altLang="zh-CN" sz="1600">
              <a:ea typeface="宋体" panose="02010600030101010101" pitchFamily="2" charset="-122"/>
              <a:sym typeface="+mn-ea"/>
            </a:endParaRPr>
          </a:p>
          <a:p>
            <a:pPr lvl="0">
              <a:lnSpc>
                <a:spcPct val="150000"/>
              </a:lnSpc>
            </a:pPr>
            <a:r>
              <a:rPr sz="1600">
                <a:ea typeface="宋体" panose="02010600030101010101" pitchFamily="2" charset="-122"/>
                <a:sym typeface="+mn-ea"/>
              </a:rPr>
              <a:t>from selenium import webdriver</a:t>
            </a:r>
            <a:endParaRPr lang="zh-CN" sz="1600">
              <a:ea typeface="宋体" panose="02010600030101010101" pitchFamily="2" charset="-122"/>
              <a:sym typeface="+mn-ea"/>
            </a:endParaRPr>
          </a:p>
          <a:p>
            <a:pPr lvl="0">
              <a:lnSpc>
                <a:spcPct val="150000"/>
              </a:lnSpc>
            </a:pPr>
            <a:r>
              <a:rPr lang="zh-CN" sz="1600">
                <a:ea typeface="宋体" panose="02010600030101010101" pitchFamily="2" charset="-122"/>
                <a:sym typeface="+mn-ea"/>
              </a:rPr>
              <a:t>下载对应版本的</a:t>
            </a:r>
            <a:r>
              <a:rPr lang="en-US" altLang="zh-CN" sz="1600">
                <a:ea typeface="宋体" panose="02010600030101010101" pitchFamily="2" charset="-122"/>
                <a:sym typeface="+mn-ea"/>
              </a:rPr>
              <a:t>ChromeDriver </a:t>
            </a:r>
            <a:r>
              <a:rPr lang="zh-CN" sz="1600">
                <a:ea typeface="宋体" panose="02010600030101010101" pitchFamily="2" charset="-122"/>
                <a:sym typeface="+mn-ea"/>
              </a:rPr>
              <a:t>http://chromedriver.storage.googleapis.com/index.html</a:t>
            </a:r>
          </a:p>
          <a:p>
            <a:pPr lvl="0">
              <a:lnSpc>
                <a:spcPct val="150000"/>
              </a:lnSpc>
            </a:pPr>
            <a:r>
              <a:rPr lang="zh-CN" altLang="en-US" sz="1600">
                <a:ea typeface="宋体" panose="02010600030101010101" pitchFamily="2" charset="-122"/>
                <a:sym typeface="+mn-ea"/>
              </a:rPr>
              <a:t>将下载的</a:t>
            </a:r>
            <a:r>
              <a:rPr lang="en-US" altLang="zh-CN" sz="1600">
                <a:ea typeface="宋体" panose="02010600030101010101" pitchFamily="2" charset="-122"/>
                <a:sym typeface="+mn-ea"/>
              </a:rPr>
              <a:t>ChromeDriver</a:t>
            </a:r>
            <a:r>
              <a:rPr lang="zh-CN" altLang="en-US" sz="1600">
                <a:ea typeface="宋体" panose="02010600030101010101" pitchFamily="2" charset="-122"/>
                <a:sym typeface="+mn-ea"/>
              </a:rPr>
              <a:t>放到某目录下，</a:t>
            </a:r>
            <a:r>
              <a:rPr lang="en-US" altLang="zh-CN" sz="1600">
                <a:ea typeface="宋体" panose="02010600030101010101" pitchFamily="2" charset="-122"/>
                <a:sym typeface="+mn-ea"/>
              </a:rPr>
              <a:t>Python</a:t>
            </a:r>
            <a:r>
              <a:rPr lang="zh-CN" altLang="zh-CN" sz="1600">
                <a:ea typeface="宋体" panose="02010600030101010101" pitchFamily="2" charset="-122"/>
                <a:sym typeface="+mn-ea"/>
              </a:rPr>
              <a:t>程序中指定chrome_driver路径即可</a:t>
            </a:r>
          </a:p>
          <a:p>
            <a:pPr marL="0" lvl="0" indent="0">
              <a:lnSpc>
                <a:spcPct val="150000"/>
              </a:lnSpc>
              <a:buNone/>
            </a:pPr>
            <a:r>
              <a:rPr lang="zh-CN" altLang="zh-CN" sz="1600">
                <a:ea typeface="宋体" panose="02010600030101010101" pitchFamily="2" charset="-122"/>
                <a:sym typeface="+mn-ea"/>
              </a:rPr>
              <a:t>chrome_driver="C:\Python37\Lib\site-packages\selenium\webdriver\chrome\chromedriver.exe"</a:t>
            </a:r>
          </a:p>
          <a:p>
            <a:pPr marL="0" lvl="0" indent="0">
              <a:lnSpc>
                <a:spcPct val="150000"/>
              </a:lnSpc>
              <a:buNone/>
            </a:pPr>
            <a:r>
              <a:rPr lang="zh-CN" altLang="zh-CN" sz="1600">
                <a:ea typeface="宋体" panose="02010600030101010101" pitchFamily="2" charset="-122"/>
                <a:sym typeface="+mn-ea"/>
              </a:rPr>
              <a:t>driver=webdriver.Chrome(executable_path=chrome_driver)</a:t>
            </a:r>
          </a:p>
          <a:p>
            <a:pPr lvl="0">
              <a:lnSpc>
                <a:spcPct val="150000"/>
              </a:lnSpc>
            </a:pPr>
            <a:r>
              <a:rPr sz="1600">
                <a:ea typeface="宋体" panose="02010600030101010101" pitchFamily="2" charset="-122"/>
                <a:sym typeface="+mn-ea"/>
              </a:rPr>
              <a:t>WebDriver实际上就是Selenium 2，是一种用于Web应用程序的自动测试工具，提供了一套</a:t>
            </a:r>
            <a:r>
              <a:rPr lang="zh-CN" sz="1600">
                <a:ea typeface="宋体" panose="02010600030101010101" pitchFamily="2" charset="-122"/>
                <a:sym typeface="+mn-ea"/>
              </a:rPr>
              <a:t>方便操作</a:t>
            </a:r>
            <a:r>
              <a:rPr sz="1600">
                <a:ea typeface="宋体" panose="02010600030101010101" pitchFamily="2" charset="-122"/>
                <a:sym typeface="+mn-ea"/>
              </a:rPr>
              <a:t>的API</a:t>
            </a:r>
          </a:p>
          <a:p>
            <a:pPr lvl="0">
              <a:lnSpc>
                <a:spcPct val="150000"/>
              </a:lnSpc>
            </a:pPr>
            <a:r>
              <a:rPr sz="1600">
                <a:ea typeface="宋体" panose="02010600030101010101" pitchFamily="2" charset="-122"/>
                <a:sym typeface="+mn-ea"/>
              </a:rPr>
              <a:t>通过WebDriver创建一个Chrome浏览器的drive，再通过drive获取访问页面的完整HTML</a:t>
            </a:r>
          </a:p>
          <a:p>
            <a:pPr marL="0" lvl="0" indent="0">
              <a:lnSpc>
                <a:spcPct val="100000"/>
              </a:lnSpc>
              <a:buNone/>
            </a:pPr>
            <a:r>
              <a:rPr sz="1600">
                <a:ea typeface="宋体" panose="02010600030101010101" pitchFamily="2" charset="-122"/>
                <a:sym typeface="+mn-ea"/>
              </a:rPr>
              <a:t>driver.get(request_url)</a:t>
            </a:r>
          </a:p>
          <a:p>
            <a:pPr marL="0" lvl="0" indent="0">
              <a:lnSpc>
                <a:spcPct val="100000"/>
              </a:lnSpc>
              <a:buNone/>
            </a:pPr>
            <a:r>
              <a:rPr sz="1600">
                <a:ea typeface="宋体" panose="02010600030101010101" pitchFamily="2" charset="-122"/>
                <a:sym typeface="+mn-ea"/>
              </a:rPr>
              <a:t>html = driver.find_element_by_xpath("//*").get_attribute("outerHTML")</a:t>
            </a:r>
          </a:p>
          <a:p>
            <a:pPr marL="0" lvl="0" indent="0">
              <a:lnSpc>
                <a:spcPct val="100000"/>
              </a:lnSpc>
              <a:buNone/>
            </a:pPr>
            <a:r>
              <a:rPr sz="1600">
                <a:ea typeface="宋体" panose="02010600030101010101" pitchFamily="2" charset="-122"/>
                <a:sym typeface="+mn-ea"/>
              </a:rPr>
              <a:t>html = etree.HTML(html)</a:t>
            </a:r>
          </a:p>
          <a:p>
            <a:pPr lvl="0">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C</a:t>
            </a:r>
            <a:r>
              <a:rPr lang="zh-CN" altLang="zh-CN" dirty="0">
                <a:ea typeface="宋体" panose="02010600030101010101" pitchFamily="2" charset="-122"/>
                <a:sym typeface="+mn-ea"/>
              </a:rPr>
              <a:t>：</a:t>
            </a:r>
            <a:r>
              <a:rPr lang="zh-CN" dirty="0">
                <a:ea typeface="宋体" panose="02010600030101010101" pitchFamily="2" charset="-122"/>
                <a:sym typeface="+mn-ea"/>
              </a:rPr>
              <a:t>自动登录</a:t>
            </a:r>
            <a:r>
              <a:rPr lang="en-US" altLang="zh-CN" dirty="0">
                <a:ea typeface="宋体" panose="02010600030101010101" pitchFamily="2" charset="-122"/>
                <a:sym typeface="+mn-ea"/>
              </a:rPr>
              <a:t>Github</a:t>
            </a:r>
          </a:p>
        </p:txBody>
      </p:sp>
      <p:sp>
        <p:nvSpPr>
          <p:cNvPr id="2" name="Content Placeholder 2"/>
          <p:cNvSpPr txBox="1">
            <a:spLocks noGrp="1"/>
          </p:cNvSpPr>
          <p:nvPr/>
        </p:nvSpPr>
        <p:spPr>
          <a:xfrm>
            <a:off x="598805" y="1347470"/>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sz="1600">
                <a:ea typeface="宋体" panose="02010600030101010101" pitchFamily="2" charset="-122"/>
                <a:sym typeface="+mn-ea"/>
              </a:rPr>
              <a:t>自动登录</a:t>
            </a:r>
            <a:r>
              <a:rPr lang="en-US" altLang="zh-CN" sz="1600">
                <a:ea typeface="宋体" panose="02010600030101010101" pitchFamily="2" charset="-122"/>
                <a:sym typeface="+mn-ea"/>
              </a:rPr>
              <a:t>Github</a:t>
            </a:r>
            <a:r>
              <a:rPr lang="zh-CN" sz="1600">
                <a:ea typeface="宋体" panose="02010600030101010101" pitchFamily="2" charset="-122"/>
                <a:sym typeface="+mn-ea"/>
              </a:rPr>
              <a:t>：</a:t>
            </a:r>
            <a:endParaRPr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Step1</a:t>
            </a:r>
            <a:r>
              <a:rPr lang="zh-CN" altLang="zh-CN" sz="1600">
                <a:ea typeface="宋体" panose="02010600030101010101" pitchFamily="2" charset="-122"/>
                <a:sym typeface="+mn-ea"/>
              </a:rPr>
              <a:t>，确定</a:t>
            </a:r>
            <a:r>
              <a:rPr lang="en-US" altLang="zh-CN" sz="1600">
                <a:ea typeface="宋体" panose="02010600030101010101" pitchFamily="2" charset="-122"/>
                <a:sym typeface="+mn-ea"/>
              </a:rPr>
              <a:t>URL</a:t>
            </a:r>
            <a:r>
              <a:rPr lang="zh-CN" altLang="zh-CN" sz="1600">
                <a:ea typeface="宋体" panose="02010600030101010101" pitchFamily="2" charset="-122"/>
                <a:sym typeface="+mn-ea"/>
              </a:rPr>
              <a:t>，</a:t>
            </a:r>
            <a:r>
              <a:rPr sz="1600">
                <a:ea typeface="宋体" panose="02010600030101010101" pitchFamily="2" charset="-122"/>
                <a:sym typeface="+mn-ea"/>
              </a:rPr>
              <a:t>https://github.com/login</a:t>
            </a:r>
          </a:p>
          <a:p>
            <a:pPr lvl="0">
              <a:lnSpc>
                <a:spcPct val="150000"/>
              </a:lnSpc>
            </a:pPr>
            <a:r>
              <a:rPr lang="en-US" altLang="zh-CN" sz="1600">
                <a:ea typeface="宋体" panose="02010600030101010101" pitchFamily="2" charset="-122"/>
                <a:sym typeface="+mn-ea"/>
              </a:rPr>
              <a:t>Step2</a:t>
            </a:r>
            <a:r>
              <a:rPr lang="zh-CN" altLang="zh-CN" sz="1600">
                <a:ea typeface="宋体" panose="02010600030101010101" pitchFamily="2" charset="-122"/>
                <a:sym typeface="+mn-ea"/>
              </a:rPr>
              <a:t>，找到要填写的表单，分析对应的</a:t>
            </a:r>
            <a:r>
              <a:rPr lang="en-US" altLang="zh-CN" sz="1600">
                <a:ea typeface="宋体" panose="02010600030101010101" pitchFamily="2" charset="-122"/>
                <a:sym typeface="+mn-ea"/>
              </a:rPr>
              <a:t>HTML</a:t>
            </a:r>
            <a:r>
              <a:rPr lang="zh-CN" altLang="en-US" sz="1600">
                <a:ea typeface="宋体" panose="02010600030101010101" pitchFamily="2" charset="-122"/>
                <a:sym typeface="+mn-ea"/>
              </a:rPr>
              <a:t>标签</a:t>
            </a:r>
            <a:endParaRPr lang="zh-CN"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Step3</a:t>
            </a:r>
            <a:r>
              <a:rPr lang="zh-CN" altLang="zh-CN" sz="1600">
                <a:ea typeface="宋体" panose="02010600030101010101" pitchFamily="2" charset="-122"/>
                <a:sym typeface="+mn-ea"/>
              </a:rPr>
              <a:t>，模拟操作（点击，填写）</a:t>
            </a:r>
          </a:p>
          <a:p>
            <a:pPr marL="0" lvl="0" indent="0">
              <a:lnSpc>
                <a:spcPct val="150000"/>
              </a:lnSpc>
              <a:buNone/>
            </a:pPr>
            <a:r>
              <a:rPr sz="1600">
                <a:ea typeface="宋体" panose="02010600030101010101" pitchFamily="2" charset="-122"/>
                <a:sym typeface="+mn-ea"/>
              </a:rPr>
              <a:t>driver.find_element_by_id('login_field').send_keys('</a:t>
            </a:r>
            <a:r>
              <a:rPr lang="en-US" sz="1600">
                <a:ea typeface="宋体" panose="02010600030101010101" pitchFamily="2" charset="-122"/>
                <a:sym typeface="+mn-ea"/>
              </a:rPr>
              <a:t>XXXX</a:t>
            </a:r>
            <a:r>
              <a:rPr sz="1600">
                <a:ea typeface="宋体" panose="02010600030101010101" pitchFamily="2" charset="-122"/>
                <a:sym typeface="+mn-ea"/>
              </a:rPr>
              <a:t>')</a:t>
            </a:r>
          </a:p>
          <a:p>
            <a:pPr marL="0" lvl="0" indent="0">
              <a:lnSpc>
                <a:spcPct val="150000"/>
              </a:lnSpc>
              <a:buNone/>
            </a:pPr>
            <a:r>
              <a:rPr sz="1600">
                <a:ea typeface="宋体" panose="02010600030101010101" pitchFamily="2" charset="-122"/>
                <a:sym typeface="+mn-ea"/>
              </a:rPr>
              <a:t>driver.find_element_by_id('password').send_keys('</a:t>
            </a:r>
            <a:r>
              <a:rPr lang="en-US" sz="1600">
                <a:ea typeface="宋体" panose="02010600030101010101" pitchFamily="2" charset="-122"/>
                <a:sym typeface="+mn-ea"/>
              </a:rPr>
              <a:t>XXXX</a:t>
            </a:r>
            <a:r>
              <a:rPr sz="1600">
                <a:ea typeface="宋体" panose="02010600030101010101" pitchFamily="2" charset="-122"/>
                <a:sym typeface="+mn-ea"/>
              </a:rPr>
              <a:t>')</a:t>
            </a:r>
          </a:p>
          <a:p>
            <a:pPr marL="0" lvl="0" indent="0">
              <a:lnSpc>
                <a:spcPct val="150000"/>
              </a:lnSpc>
              <a:buNone/>
            </a:pPr>
            <a:r>
              <a:rPr sz="1600">
                <a:ea typeface="宋体" panose="02010600030101010101" pitchFamily="2" charset="-122"/>
                <a:sym typeface="+mn-ea"/>
              </a:rPr>
              <a:t>driver.find_element_by_class_name('btn-block').click()</a:t>
            </a:r>
          </a:p>
        </p:txBody>
      </p:sp>
      <p:pic>
        <p:nvPicPr>
          <p:cNvPr id="4" name="图片 3"/>
          <p:cNvPicPr>
            <a:picLocks noChangeAspect="1"/>
          </p:cNvPicPr>
          <p:nvPr/>
        </p:nvPicPr>
        <p:blipFill>
          <a:blip r:embed="rId4"/>
          <a:stretch>
            <a:fillRect/>
          </a:stretch>
        </p:blipFill>
        <p:spPr>
          <a:xfrm>
            <a:off x="7832090" y="1525270"/>
            <a:ext cx="3171825" cy="3629025"/>
          </a:xfrm>
          <a:prstGeom prst="rect">
            <a:avLst/>
          </a:prstGeom>
        </p:spPr>
      </p:pic>
    </p:spTree>
    <p:custDataLst>
      <p:tags r:id="rId1"/>
    </p:custData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D</a:t>
            </a:r>
            <a:r>
              <a:rPr lang="zh-CN" altLang="zh-CN" dirty="0">
                <a:ea typeface="宋体" panose="02010600030101010101" pitchFamily="2" charset="-122"/>
                <a:sym typeface="+mn-ea"/>
              </a:rPr>
              <a:t>：</a:t>
            </a:r>
            <a:r>
              <a:rPr lang="zh-CN" altLang="en-US" dirty="0">
                <a:ea typeface="宋体" panose="02010600030101010101" pitchFamily="2" charset="-122"/>
                <a:sym typeface="+mn-ea"/>
              </a:rPr>
              <a:t>盖世汽车销售数据采集</a:t>
            </a:r>
            <a:endParaRPr lang="en-US" altLang="zh-CN" dirty="0">
              <a:ea typeface="宋体" panose="02010600030101010101" pitchFamily="2" charset="-122"/>
              <a:sym typeface="+mn-ea"/>
            </a:endParaRPr>
          </a:p>
        </p:txBody>
      </p:sp>
      <p:sp>
        <p:nvSpPr>
          <p:cNvPr id="2" name="Content Placeholder 2"/>
          <p:cNvSpPr txBox="1">
            <a:spLocks noGrp="1"/>
          </p:cNvSpPr>
          <p:nvPr/>
        </p:nvSpPr>
        <p:spPr>
          <a:xfrm>
            <a:off x="598805" y="1347470"/>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algn="l">
              <a:lnSpc>
                <a:spcPct val="150000"/>
              </a:lnSpc>
              <a:buSzTx/>
              <a:buNone/>
            </a:pPr>
            <a:r>
              <a:rPr lang="zh-CN" altLang="en-US" sz="1600" dirty="0">
                <a:ea typeface="宋体" panose="02010600030101010101" pitchFamily="2" charset="-122"/>
                <a:sym typeface="+mn-ea"/>
              </a:rPr>
              <a:t>获取汽车销量数据：</a:t>
            </a:r>
          </a:p>
          <a:p>
            <a:pPr lvl="0" algn="l" defTabSz="913765">
              <a:lnSpc>
                <a:spcPct val="150000"/>
              </a:lnSpc>
              <a:buSzTx/>
              <a:buFont typeface="Arial" panose="020B0604020202020204" pitchFamily="34" charset="0"/>
            </a:pPr>
            <a:r>
              <a:rPr lang="en-US" altLang="zh-CN" sz="1600" dirty="0">
                <a:ea typeface="宋体" panose="02010600030101010101" pitchFamily="2" charset="-122"/>
                <a:sym typeface="+mn-ea"/>
              </a:rPr>
              <a:t>Step1</a:t>
            </a:r>
            <a:r>
              <a:rPr lang="zh-CN" altLang="en-US" sz="1600" dirty="0">
                <a:ea typeface="宋体" panose="02010600030101010101" pitchFamily="2" charset="-122"/>
                <a:sym typeface="+mn-ea"/>
              </a:rPr>
              <a:t>，确定</a:t>
            </a:r>
            <a:r>
              <a:rPr lang="en-US" altLang="zh-CN" sz="1600" dirty="0">
                <a:ea typeface="宋体" panose="02010600030101010101" pitchFamily="2" charset="-122"/>
                <a:sym typeface="+mn-ea"/>
              </a:rPr>
              <a:t>URL</a:t>
            </a:r>
          </a:p>
          <a:p>
            <a:pPr marL="0" lvl="0" indent="0">
              <a:lnSpc>
                <a:spcPct val="150000"/>
              </a:lnSpc>
              <a:buNone/>
            </a:pPr>
            <a:r>
              <a:rPr lang="zh-CN" altLang="en-US" sz="1600" dirty="0">
                <a:ea typeface="宋体" panose="02010600030101010101" pitchFamily="2" charset="-122"/>
                <a:sym typeface="+mn-ea"/>
              </a:rPr>
              <a:t>    </a:t>
            </a:r>
            <a:r>
              <a:rPr lang="en-US" altLang="zh-CN" sz="1600" dirty="0">
                <a:ea typeface="宋体" panose="02010600030101010101" pitchFamily="2" charset="-122"/>
                <a:sym typeface="+mn-ea"/>
              </a:rPr>
              <a:t>http://i.gasgoo.com/data/ranking</a:t>
            </a:r>
          </a:p>
          <a:p>
            <a:pPr lvl="0" algn="l" defTabSz="913765">
              <a:lnSpc>
                <a:spcPct val="150000"/>
              </a:lnSpc>
              <a:buSzTx/>
              <a:buFont typeface="Arial" panose="020B0604020202020204" pitchFamily="34" charset="0"/>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，通过</a:t>
            </a:r>
            <a:r>
              <a:rPr lang="en-US" altLang="zh-CN" sz="1600" dirty="0">
                <a:ea typeface="宋体" panose="02010600030101010101" pitchFamily="2" charset="-122"/>
                <a:sym typeface="+mn-ea"/>
              </a:rPr>
              <a:t>selenium</a:t>
            </a:r>
            <a:r>
              <a:rPr lang="zh-CN" altLang="en-US" sz="1600" dirty="0">
                <a:ea typeface="宋体" panose="02010600030101010101" pitchFamily="2" charset="-122"/>
                <a:sym typeface="+mn-ea"/>
              </a:rPr>
              <a:t>获取</a:t>
            </a:r>
            <a:r>
              <a:rPr lang="en-US" altLang="zh-CN" sz="1600" dirty="0">
                <a:ea typeface="宋体" panose="02010600030101010101" pitchFamily="2" charset="-122"/>
                <a:sym typeface="+mn-ea"/>
              </a:rPr>
              <a:t>html</a:t>
            </a:r>
          </a:p>
          <a:p>
            <a:pPr lvl="0" algn="l" defTabSz="913765">
              <a:lnSpc>
                <a:spcPct val="150000"/>
              </a:lnSpc>
              <a:buSzTx/>
              <a:buFont typeface="Arial" panose="020B0604020202020204" pitchFamily="34" charset="0"/>
            </a:pPr>
            <a:r>
              <a:rPr lang="en-US" altLang="zh-CN" sz="1600" dirty="0">
                <a:ea typeface="宋体" panose="02010600030101010101" pitchFamily="2" charset="-122"/>
                <a:sym typeface="+mn-ea"/>
              </a:rPr>
              <a:t>Step3</a:t>
            </a:r>
            <a:r>
              <a:rPr lang="zh-CN" altLang="en-US" sz="1600" dirty="0">
                <a:ea typeface="宋体" panose="02010600030101010101" pitchFamily="2" charset="-122"/>
                <a:sym typeface="+mn-ea"/>
              </a:rPr>
              <a:t>，找到对应的销量数据</a:t>
            </a:r>
            <a:r>
              <a:rPr lang="en-US" altLang="zh-CN" sz="1600" dirty="0">
                <a:ea typeface="宋体" panose="02010600030101010101" pitchFamily="2" charset="-122"/>
                <a:sym typeface="+mn-ea"/>
              </a:rPr>
              <a:t>table</a:t>
            </a:r>
            <a:r>
              <a:rPr lang="zh-CN" altLang="en-US" sz="1600" dirty="0">
                <a:ea typeface="宋体" panose="02010600030101010101" pitchFamily="2" charset="-122"/>
                <a:sym typeface="+mn-ea"/>
              </a:rPr>
              <a:t>，分析对应的</a:t>
            </a:r>
            <a:r>
              <a:rPr lang="en-US" altLang="zh-CN" sz="1600" dirty="0">
                <a:ea typeface="宋体" panose="02010600030101010101" pitchFamily="2" charset="-122"/>
                <a:sym typeface="+mn-ea"/>
              </a:rPr>
              <a:t>HTML</a:t>
            </a:r>
            <a:r>
              <a:rPr lang="zh-CN" altLang="en-US" sz="1600" dirty="0">
                <a:ea typeface="宋体" panose="02010600030101010101" pitchFamily="2" charset="-122"/>
                <a:sym typeface="+mn-ea"/>
              </a:rPr>
              <a:t>标签</a:t>
            </a:r>
          </a:p>
          <a:p>
            <a:pPr lvl="0" algn="l" defTabSz="913765">
              <a:lnSpc>
                <a:spcPct val="150000"/>
              </a:lnSpc>
              <a:buSzTx/>
              <a:buFont typeface="Arial" panose="020B0604020202020204" pitchFamily="34" charset="0"/>
            </a:pPr>
            <a:r>
              <a:rPr lang="en-US" altLang="zh-CN" sz="1600" dirty="0">
                <a:ea typeface="宋体" panose="02010600030101010101" pitchFamily="2" charset="-122"/>
                <a:sym typeface="+mn-ea"/>
              </a:rPr>
              <a:t>Step4</a:t>
            </a:r>
            <a:r>
              <a:rPr lang="zh-CN" altLang="en-US" sz="1600" dirty="0">
                <a:ea typeface="宋体" panose="02010600030101010101" pitchFamily="2" charset="-122"/>
                <a:sym typeface="+mn-ea"/>
              </a:rPr>
              <a:t>，解析</a:t>
            </a:r>
            <a:r>
              <a:rPr lang="en-US" altLang="zh-CN" sz="1600" dirty="0">
                <a:ea typeface="宋体" panose="02010600030101010101" pitchFamily="2" charset="-122"/>
                <a:sym typeface="+mn-ea"/>
              </a:rPr>
              <a:t>table</a:t>
            </a:r>
            <a:r>
              <a:rPr lang="zh-CN" altLang="en-US" sz="1600" dirty="0">
                <a:ea typeface="宋体" panose="02010600030101010101" pitchFamily="2" charset="-122"/>
                <a:sym typeface="+mn-ea"/>
              </a:rPr>
              <a:t>对应的</a:t>
            </a:r>
            <a:r>
              <a:rPr lang="en-US" altLang="zh-CN" sz="1600" dirty="0">
                <a:ea typeface="宋体" panose="02010600030101010101" pitchFamily="2" charset="-122"/>
                <a:sym typeface="+mn-ea"/>
              </a:rPr>
              <a:t>html</a:t>
            </a:r>
          </a:p>
          <a:p>
            <a:pPr marL="0" lv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）表头的解析</a:t>
            </a:r>
          </a:p>
          <a:p>
            <a:pPr marL="0" lvl="0" indent="0">
              <a:lnSpc>
                <a:spcPct val="150000"/>
              </a:lnSpc>
              <a:buNone/>
            </a:pP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）销量数据解析</a:t>
            </a:r>
          </a:p>
          <a:p>
            <a:pPr marL="0" lvl="0" indent="0">
              <a:lnSpc>
                <a:spcPct val="150000"/>
              </a:lnSpc>
              <a:buNone/>
            </a:pP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）输出完整表格</a:t>
            </a:r>
          </a:p>
          <a:p>
            <a:pPr marL="0" lvl="0" indent="0">
              <a:lnSpc>
                <a:spcPct val="150000"/>
              </a:lnSpc>
              <a:buNone/>
            </a:pPr>
            <a:endParaRPr sz="1600" dirty="0">
              <a:ea typeface="宋体" panose="02010600030101010101" pitchFamily="2" charset="-122"/>
              <a:sym typeface="+mn-ea"/>
            </a:endParaRPr>
          </a:p>
        </p:txBody>
      </p:sp>
      <p:pic>
        <p:nvPicPr>
          <p:cNvPr id="5" name="图片 4">
            <a:extLst>
              <a:ext uri="{FF2B5EF4-FFF2-40B4-BE49-F238E27FC236}">
                <a16:creationId xmlns:a16="http://schemas.microsoft.com/office/drawing/2014/main" id="{AC07944D-4AC9-4828-BC48-D80E4B683A1F}"/>
              </a:ext>
            </a:extLst>
          </p:cNvPr>
          <p:cNvPicPr>
            <a:picLocks noChangeAspect="1"/>
          </p:cNvPicPr>
          <p:nvPr>
            <p:custDataLst>
              <p:tags r:id="rId2"/>
            </p:custDataLst>
          </p:nvPr>
        </p:nvPicPr>
        <p:blipFill>
          <a:blip r:embed="rId5"/>
          <a:stretch>
            <a:fillRect/>
          </a:stretch>
        </p:blipFill>
        <p:spPr>
          <a:xfrm>
            <a:off x="4747260" y="1221105"/>
            <a:ext cx="6645275" cy="4483735"/>
          </a:xfrm>
          <a:prstGeom prst="rect">
            <a:avLst/>
          </a:prstGeom>
        </p:spPr>
      </p:pic>
    </p:spTree>
    <p:custDataLst>
      <p:tags r:id="rId1"/>
    </p:custDataLst>
    <p:extLst>
      <p:ext uri="{BB962C8B-B14F-4D97-AF65-F5344CB8AC3E}">
        <p14:creationId xmlns:p14="http://schemas.microsoft.com/office/powerpoint/2010/main" val="206064550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自动化运营</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自动化运营的步骤：</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多个手机号</a:t>
            </a:r>
          </a:p>
          <a:p>
            <a:pPr marL="0" indent="0">
              <a:lnSpc>
                <a:spcPct val="150000"/>
              </a:lnSpc>
              <a:buNone/>
            </a:pPr>
            <a:r>
              <a:rPr lang="zh-CN" sz="1600" dirty="0">
                <a:ea typeface="宋体" panose="02010600030101010101" pitchFamily="2" charset="-122"/>
                <a:sym typeface="+mn-ea"/>
              </a:rPr>
              <a:t>尽管早期注册只需要邮箱就可以，但现在账号注册都需要绑定手机号，所以手机号是必备的</a:t>
            </a:r>
          </a:p>
          <a:p>
            <a:pPr>
              <a:lnSpc>
                <a:spcPct val="150000"/>
              </a:lnSpc>
            </a:pPr>
            <a:r>
              <a:rPr lang="zh-CN" sz="1600" dirty="0">
                <a:ea typeface="宋体" panose="02010600030101010101" pitchFamily="2" charset="-122"/>
                <a:sym typeface="+mn-ea"/>
              </a:rPr>
              <a:t>多个IP</a:t>
            </a:r>
          </a:p>
          <a:p>
            <a:pPr marL="0" indent="0">
              <a:lnSpc>
                <a:spcPct val="150000"/>
              </a:lnSpc>
              <a:buNone/>
            </a:pPr>
            <a:r>
              <a:rPr lang="zh-CN" sz="1600" dirty="0">
                <a:ea typeface="宋体" panose="02010600030101010101" pitchFamily="2" charset="-122"/>
                <a:sym typeface="+mn-ea"/>
              </a:rPr>
              <a:t>很多社交网站都会有反垃圾的措施。共用同一个IP，一定会被封号</a:t>
            </a:r>
          </a:p>
          <a:p>
            <a:pPr>
              <a:lnSpc>
                <a:spcPct val="150000"/>
              </a:lnSpc>
            </a:pPr>
            <a:r>
              <a:rPr lang="zh-CN" sz="1600" dirty="0">
                <a:ea typeface="宋体" panose="02010600030101010101" pitchFamily="2" charset="-122"/>
                <a:sym typeface="+mn-ea"/>
              </a:rPr>
              <a:t>模拟操作</a:t>
            </a:r>
          </a:p>
          <a:p>
            <a:pPr marL="0" indent="0">
              <a:lnSpc>
                <a:spcPct val="150000"/>
              </a:lnSpc>
              <a:buNone/>
            </a:pPr>
            <a:r>
              <a:rPr lang="zh-CN" sz="1600" dirty="0">
                <a:ea typeface="宋体" panose="02010600030101010101" pitchFamily="2" charset="-122"/>
                <a:sym typeface="+mn-ea"/>
              </a:rPr>
              <a:t>因为需求是个性化的，所以在这一步，可以封装出一些基本的操作，比如关注、发布动态、转发、阅读文章等</a:t>
            </a:r>
          </a:p>
        </p:txBody>
      </p:sp>
      <p:pic>
        <p:nvPicPr>
          <p:cNvPr id="4" name="Drawing 1" descr="图片"/>
          <p:cNvPicPr>
            <a:picLocks noChangeAspect="1"/>
          </p:cNvPicPr>
          <p:nvPr/>
        </p:nvPicPr>
        <p:blipFill>
          <a:blip r:embed="rId4"/>
          <a:stretch>
            <a:fillRect/>
          </a:stretch>
        </p:blipFill>
        <p:spPr>
          <a:xfrm>
            <a:off x="6144895" y="2445385"/>
            <a:ext cx="5207000" cy="1687830"/>
          </a:xfrm>
          <a:prstGeom prst="rect">
            <a:avLst/>
          </a:prstGeom>
        </p:spPr>
      </p:pic>
    </p:spTree>
    <p:custDataLst>
      <p:tags r:id="rId1"/>
    </p:custData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自动化运营</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多个手机号：</a:t>
            </a:r>
          </a:p>
          <a:p>
            <a:pPr>
              <a:lnSpc>
                <a:spcPct val="150000"/>
              </a:lnSpc>
            </a:pPr>
            <a:r>
              <a:rPr lang="zh-CN" sz="1600" dirty="0">
                <a:ea typeface="宋体" panose="02010600030101010101" pitchFamily="2" charset="-122"/>
                <a:sym typeface="+mn-ea"/>
              </a:rPr>
              <a:t>虚拟手机号：被歧视的号码段</a:t>
            </a:r>
          </a:p>
          <a:p>
            <a:pPr>
              <a:lnSpc>
                <a:spcPct val="150000"/>
              </a:lnSpc>
            </a:pPr>
            <a:r>
              <a:rPr lang="zh-CN" sz="1600" dirty="0">
                <a:ea typeface="宋体" panose="02010600030101010101" pitchFamily="2" charset="-122"/>
                <a:sym typeface="+mn-ea"/>
              </a:rPr>
              <a:t>阿里小号：一个看似可行的解决方案</a:t>
            </a:r>
          </a:p>
          <a:p>
            <a:pPr>
              <a:lnSpc>
                <a:spcPct val="150000"/>
              </a:lnSpc>
            </a:pPr>
            <a:r>
              <a:rPr lang="zh-CN" sz="1600" dirty="0">
                <a:ea typeface="宋体" panose="02010600030101010101" pitchFamily="2" charset="-122"/>
                <a:sym typeface="+mn-ea"/>
              </a:rPr>
              <a:t>国外号码，贵但价值明显</a:t>
            </a:r>
          </a:p>
          <a:p>
            <a:pPr marL="0" indent="0">
              <a:lnSpc>
                <a:spcPct val="150000"/>
              </a:lnSpc>
              <a:buNone/>
            </a:pPr>
            <a:r>
              <a:rPr lang="zh-CN" sz="1600" dirty="0">
                <a:ea typeface="宋体" panose="02010600030101010101" pitchFamily="2" charset="-122"/>
                <a:sym typeface="+mn-ea"/>
              </a:rPr>
              <a:t>自动切换IP：</a:t>
            </a:r>
          </a:p>
          <a:p>
            <a:pPr>
              <a:lnSpc>
                <a:spcPct val="150000"/>
              </a:lnSpc>
            </a:pPr>
            <a:r>
              <a:rPr lang="zh-CN" sz="1600" dirty="0">
                <a:ea typeface="宋体" panose="02010600030101010101" pitchFamily="2" charset="-122"/>
                <a:sym typeface="+mn-ea"/>
              </a:rPr>
              <a:t>IP代理。</a:t>
            </a:r>
          </a:p>
          <a:p>
            <a:pPr>
              <a:lnSpc>
                <a:spcPct val="150000"/>
              </a:lnSpc>
            </a:pPr>
            <a:r>
              <a:rPr lang="zh-CN" sz="1600" dirty="0">
                <a:ea typeface="宋体" panose="02010600030101010101" pitchFamily="2" charset="-122"/>
                <a:sym typeface="+mn-ea"/>
              </a:rPr>
              <a:t>飞行模式。</a:t>
            </a:r>
          </a:p>
          <a:p>
            <a:pPr>
              <a:lnSpc>
                <a:spcPct val="150000"/>
              </a:lnSpc>
            </a:pPr>
            <a:r>
              <a:rPr lang="zh-CN" sz="1600" dirty="0">
                <a:ea typeface="宋体" panose="02010600030101010101" pitchFamily="2" charset="-122"/>
                <a:sym typeface="+mn-ea"/>
              </a:rPr>
              <a:t>小区宽带。</a:t>
            </a:r>
          </a:p>
          <a:p>
            <a:pPr>
              <a:lnSpc>
                <a:spcPct val="150000"/>
              </a:lnSpc>
            </a:pPr>
            <a:endParaRPr lang="zh-CN" sz="1600" dirty="0">
              <a:ea typeface="宋体" panose="02010600030101010101" pitchFamily="2" charset="-122"/>
              <a:sym typeface="+mn-ea"/>
            </a:endParaRPr>
          </a:p>
        </p:txBody>
      </p:sp>
      <p:pic>
        <p:nvPicPr>
          <p:cNvPr id="10" name="Drawing 9" descr="图片"/>
          <p:cNvPicPr>
            <a:picLocks noChangeAspect="1"/>
          </p:cNvPicPr>
          <p:nvPr/>
        </p:nvPicPr>
        <p:blipFill>
          <a:blip r:embed="rId4"/>
          <a:stretch>
            <a:fillRect/>
          </a:stretch>
        </p:blipFill>
        <p:spPr>
          <a:xfrm>
            <a:off x="5429250" y="1112203"/>
            <a:ext cx="5207000" cy="5526405"/>
          </a:xfrm>
          <a:prstGeom prst="rect">
            <a:avLst/>
          </a:prstGeom>
        </p:spPr>
      </p:pic>
    </p:spTree>
    <p:custDataLst>
      <p:tags r:id="rId1"/>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
        <p:nvSpPr>
          <p:cNvPr id="4" name="Title 1"/>
          <p:cNvSpPr txBox="1">
            <a:spLocks noGrp="1"/>
          </p:cNvSpPr>
          <p:nvPr/>
        </p:nvSpPr>
        <p:spPr>
          <a:xfrm>
            <a:off x="4380588" y="965198"/>
            <a:ext cx="6766077" cy="4927603"/>
          </a:xfrm>
          <a:prstGeom prst="rect">
            <a:avLst/>
          </a:prstGeom>
          <a:ln w="12700">
            <a:miter lim="400000"/>
          </a:ln>
        </p:spPr>
        <p:txBody>
          <a:bodyPr lIns="45719" rIns="45719" anchor="ctr">
            <a:normAutofit/>
          </a:bodyPr>
          <a:lstStyle>
            <a:lvl1pPr marL="0" marR="0" indent="0" algn="ctr" defTabSz="914400" rtl="0" eaLnBrk="1" latinLnBrk="0" hangingPunct="1">
              <a:lnSpc>
                <a:spcPct val="90000"/>
              </a:lnSpc>
              <a:spcBef>
                <a:spcPts val="0"/>
              </a:spcBef>
              <a:spcAft>
                <a:spcPts val="0"/>
              </a:spcAft>
              <a:buClrTx/>
              <a:buSzTx/>
              <a:buFontTx/>
              <a:buNone/>
              <a:defRPr sz="60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l">
              <a:defRPr sz="5400">
                <a:solidFill>
                  <a:srgbClr val="C00000"/>
                </a:solidFill>
              </a:defRPr>
            </a:pPr>
            <a:r>
              <a:rPr lang="en-US" sz="4800" dirty="0"/>
              <a:t>1</a:t>
            </a:r>
            <a:r>
              <a:rPr lang="en-US" altLang="zh-CN" sz="4800" dirty="0"/>
              <a:t>/2</a:t>
            </a:r>
            <a:r>
              <a:rPr lang="zh-CN" altLang="en-US" sz="4800" dirty="0"/>
              <a:t> 数据采集</a:t>
            </a:r>
            <a:endParaRPr lang="en-US" altLang="zh-CN" sz="4800" dirty="0">
              <a:ea typeface="宋体" panose="02010600030101010101" pitchFamily="2" charset="-122"/>
              <a:sym typeface="+mn-ea"/>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a:t>
            </a:r>
          </a:p>
        </p:txBody>
      </p:sp>
      <p:sp>
        <p:nvSpPr>
          <p:cNvPr id="131" name="Content Placeholder 2"/>
          <p:cNvSpPr txBox="1">
            <a:spLocks noGrp="1"/>
          </p:cNvSpPr>
          <p:nvPr/>
        </p:nvSpPr>
        <p:spPr>
          <a:xfrm>
            <a:off x="598805" y="1376045"/>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800">
                <a:ea typeface="宋体" panose="02010600030101010101" pitchFamily="2" charset="-122"/>
                <a:sym typeface="+mn-ea"/>
              </a:rPr>
              <a:t>对数据源的思考方式：</a:t>
            </a:r>
          </a:p>
          <a:p>
            <a:pPr lvl="0">
              <a:lnSpc>
                <a:spcPct val="150000"/>
              </a:lnSpc>
            </a:pPr>
            <a:r>
              <a:rPr lang="en-US" altLang="zh-CN" sz="1800">
                <a:ea typeface="宋体" panose="02010600030101010101" pitchFamily="2" charset="-122"/>
                <a:sym typeface="+mn-ea"/>
              </a:rPr>
              <a:t>现有数据的Feature是否充分</a:t>
            </a:r>
          </a:p>
          <a:p>
            <a:pPr lvl="0">
              <a:lnSpc>
                <a:spcPct val="150000"/>
              </a:lnSpc>
            </a:pPr>
            <a:r>
              <a:rPr lang="en-US" altLang="zh-CN" sz="1800">
                <a:ea typeface="宋体" panose="02010600030101010101" pitchFamily="2" charset="-122"/>
                <a:sym typeface="+mn-ea"/>
              </a:rPr>
              <a:t>我们是否可以收集到足够数据足够多的Feature</a:t>
            </a:r>
          </a:p>
          <a:p>
            <a:pPr lvl="0">
              <a:lnSpc>
                <a:spcPct val="150000"/>
              </a:lnSpc>
            </a:pPr>
            <a:r>
              <a:rPr lang="en-US" altLang="zh-CN" sz="1800">
                <a:ea typeface="宋体" panose="02010600030101010101" pitchFamily="2" charset="-122"/>
                <a:sym typeface="+mn-ea"/>
              </a:rPr>
              <a:t>都有哪些维度可以收集数据</a:t>
            </a:r>
          </a:p>
          <a:p>
            <a:pPr marL="0" lvl="0" indent="0">
              <a:lnSpc>
                <a:spcPct val="150000"/>
              </a:lnSpc>
              <a:buNone/>
            </a:pPr>
            <a:r>
              <a:rPr lang="zh-CN" altLang="en-US" sz="1800">
                <a:ea typeface="宋体" panose="02010600030101010101" pitchFamily="2" charset="-122"/>
                <a:sym typeface="+mn-ea"/>
              </a:rPr>
              <a:t>数据采集：</a:t>
            </a:r>
          </a:p>
          <a:p>
            <a:pPr lvl="0">
              <a:lnSpc>
                <a:spcPct val="150000"/>
              </a:lnSpc>
            </a:pPr>
            <a:r>
              <a:rPr lang="zh-CN" altLang="en-US" sz="1800">
                <a:ea typeface="宋体" panose="02010600030101010101" pitchFamily="2" charset="-122"/>
                <a:sym typeface="+mn-ea"/>
              </a:rPr>
              <a:t>可视化工具，八爪鱼</a:t>
            </a:r>
          </a:p>
          <a:p>
            <a:pPr lvl="0">
              <a:lnSpc>
                <a:spcPct val="150000"/>
              </a:lnSpc>
            </a:pPr>
            <a:r>
              <a:rPr lang="en-US" altLang="zh-CN" sz="1800">
                <a:ea typeface="宋体" panose="02010600030101010101" pitchFamily="2" charset="-122"/>
                <a:sym typeface="+mn-ea"/>
              </a:rPr>
              <a:t>Python</a:t>
            </a:r>
            <a:r>
              <a:rPr lang="zh-CN" altLang="en-US" sz="1800">
                <a:ea typeface="宋体" panose="02010600030101010101" pitchFamily="2" charset="-122"/>
                <a:sym typeface="+mn-ea"/>
              </a:rPr>
              <a:t>工具，Selenium，</a:t>
            </a:r>
            <a:r>
              <a:rPr lang="en-US" altLang="zh-CN" sz="1800">
                <a:ea typeface="宋体" panose="02010600030101010101" pitchFamily="2" charset="-122"/>
                <a:sym typeface="+mn-ea"/>
              </a:rPr>
              <a:t>Scrapy</a:t>
            </a:r>
            <a:r>
              <a:rPr lang="zh-CN" altLang="en-US" sz="1800">
                <a:ea typeface="宋体" panose="02010600030101010101" pitchFamily="2" charset="-122"/>
                <a:sym typeface="+mn-ea"/>
              </a:rPr>
              <a:t>，</a:t>
            </a:r>
            <a:r>
              <a:rPr lang="en-US" altLang="zh-CN" sz="1800">
                <a:ea typeface="宋体" panose="02010600030101010101" pitchFamily="2" charset="-122"/>
                <a:sym typeface="+mn-ea"/>
              </a:rPr>
              <a:t>Puppeteer</a:t>
            </a:r>
          </a:p>
          <a:p>
            <a:pPr marL="0" lvl="0" indent="0">
              <a:lnSpc>
                <a:spcPct val="150000"/>
              </a:lnSpc>
              <a:buNone/>
            </a:pPr>
            <a:r>
              <a:rPr lang="zh-CN" altLang="en-US" sz="1800">
                <a:ea typeface="宋体" panose="02010600030101010101" pitchFamily="2" charset="-122"/>
                <a:sym typeface="+mn-ea"/>
              </a:rPr>
              <a:t>通过自动化工具，可以进行自动化运营</a:t>
            </a:r>
          </a:p>
          <a:p>
            <a:pPr lvl="0">
              <a:lnSpc>
                <a:spcPct val="150000"/>
              </a:lnSpc>
            </a:pPr>
            <a:r>
              <a:rPr lang="zh-CN" altLang="en-US" sz="1800">
                <a:ea typeface="宋体" panose="02010600030101010101" pitchFamily="2" charset="-122"/>
                <a:sym typeface="+mn-ea"/>
              </a:rPr>
              <a:t>自动发微博</a:t>
            </a:r>
          </a:p>
          <a:p>
            <a:pPr lvl="0">
              <a:lnSpc>
                <a:spcPct val="150000"/>
              </a:lnSpc>
            </a:pPr>
            <a:r>
              <a:rPr lang="zh-CN" altLang="en-US" sz="1800">
                <a:ea typeface="宋体" panose="02010600030101010101" pitchFamily="2" charset="-122"/>
                <a:sym typeface="+mn-ea"/>
              </a:rPr>
              <a:t>自动加关注，私信，评论</a:t>
            </a:r>
            <a:endParaRPr lang="en-US" altLang="zh-CN" sz="1800">
              <a:ea typeface="宋体" panose="02010600030101010101" pitchFamily="2" charset="-122"/>
              <a:sym typeface="+mn-ea"/>
            </a:endParaRPr>
          </a:p>
          <a:p>
            <a:pPr lvl="0">
              <a:lnSpc>
                <a:spcPct val="150000"/>
              </a:lnSpc>
            </a:pPr>
            <a:endParaRPr sz="1800" dirty="0">
              <a:ea typeface="宋体" panose="02010600030101010101" pitchFamily="2" charset="-122"/>
              <a:sym typeface="+mn-ea"/>
            </a:endParaRPr>
          </a:p>
        </p:txBody>
      </p:sp>
      <p:sp>
        <p:nvSpPr>
          <p:cNvPr id="2" name="Content Placeholder 2"/>
          <p:cNvSpPr txBox="1">
            <a:spLocks noGrp="1"/>
          </p:cNvSpPr>
          <p:nvPr/>
        </p:nvSpPr>
        <p:spPr>
          <a:xfrm>
            <a:off x="6357620" y="1503045"/>
            <a:ext cx="54451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altLang="en-US" sz="1800">
                <a:ea typeface="宋体" panose="02010600030101010101" pitchFamily="2" charset="-122"/>
                <a:sym typeface="+mn-ea"/>
              </a:rPr>
              <a:t>自动化的价值：</a:t>
            </a:r>
            <a:endParaRPr lang="en-US" altLang="zh-CN"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通过规律持续性创造价值，数据采集，自动化运营</a:t>
            </a:r>
            <a:endParaRPr lang="en-US" altLang="zh-CN" sz="1800">
              <a:ea typeface="宋体" panose="02010600030101010101" pitchFamily="2" charset="-122"/>
              <a:sym typeface="+mn-ea"/>
            </a:endParaRPr>
          </a:p>
          <a:p>
            <a:pPr marL="0" lvl="0" indent="0">
              <a:lnSpc>
                <a:spcPct val="150000"/>
              </a:lnSpc>
              <a:buNone/>
            </a:pPr>
            <a:r>
              <a:rPr lang="zh-CN" altLang="en-US" sz="1800">
                <a:ea typeface="宋体" panose="02010600030101010101" pitchFamily="2" charset="-122"/>
                <a:sym typeface="+mn-ea"/>
              </a:rPr>
              <a:t>技术点：</a:t>
            </a:r>
          </a:p>
          <a:p>
            <a:pPr lvl="0">
              <a:lnSpc>
                <a:spcPct val="150000"/>
              </a:lnSpc>
            </a:pPr>
            <a:r>
              <a:rPr lang="zh-CN" altLang="en-US" sz="1800">
                <a:ea typeface="宋体" panose="02010600030101010101" pitchFamily="2" charset="-122"/>
                <a:sym typeface="+mn-ea"/>
              </a:rPr>
              <a:t>流程设计，规定每一步做什么</a:t>
            </a:r>
          </a:p>
          <a:p>
            <a:pPr lvl="0">
              <a:lnSpc>
                <a:spcPct val="150000"/>
              </a:lnSpc>
            </a:pPr>
            <a:r>
              <a:rPr lang="en-US" altLang="zh-CN" sz="1800">
                <a:ea typeface="宋体" panose="02010600030101010101" pitchFamily="2" charset="-122"/>
                <a:sym typeface="+mn-ea"/>
              </a:rPr>
              <a:t>XPath</a:t>
            </a:r>
            <a:r>
              <a:rPr lang="zh-CN" altLang="en-US" sz="1800">
                <a:ea typeface="宋体" panose="02010600030101010101" pitchFamily="2" charset="-122"/>
                <a:sym typeface="+mn-ea"/>
              </a:rPr>
              <a:t>，通过元素的</a:t>
            </a:r>
            <a:r>
              <a:rPr lang="en-US" altLang="zh-CN" sz="1800">
                <a:ea typeface="宋体" panose="02010600030101010101" pitchFamily="2" charset="-122"/>
                <a:sym typeface="+mn-ea"/>
              </a:rPr>
              <a:t>XPath</a:t>
            </a:r>
            <a:r>
              <a:rPr lang="zh-CN" altLang="en-US" sz="1800">
                <a:ea typeface="宋体" panose="02010600030101010101" pitchFamily="2" charset="-122"/>
                <a:sym typeface="+mn-ea"/>
              </a:rPr>
              <a:t>路径获取元素信息</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puppet</a:t>
            </a:r>
            <a:r>
              <a:rPr lang="zh-CN" altLang="en-US" sz="1800">
                <a:ea typeface="宋体" panose="02010600030101010101" pitchFamily="2" charset="-122"/>
                <a:sym typeface="+mn-ea"/>
              </a:rPr>
              <a:t>工具，微信、微博</a:t>
            </a:r>
            <a:r>
              <a:rPr lang="en-US" altLang="zh-CN" sz="1800">
                <a:ea typeface="宋体" panose="02010600030101010101" pitchFamily="2" charset="-122"/>
                <a:sym typeface="+mn-ea"/>
              </a:rPr>
              <a:t>Robot</a:t>
            </a:r>
          </a:p>
          <a:p>
            <a:pPr lvl="0">
              <a:lnSpc>
                <a:spcPct val="150000"/>
              </a:lnSpc>
            </a:pPr>
            <a:endParaRPr sz="1800" dirty="0">
              <a:ea typeface="宋体" panose="02010600030101010101" pitchFamily="2" charset="-122"/>
              <a:sym typeface="+mn-ea"/>
            </a:endParaRPr>
          </a:p>
        </p:txBody>
      </p:sp>
    </p:spTree>
    <p:custDataLst>
      <p:tags r:id="rId1"/>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
        <p:nvSpPr>
          <p:cNvPr id="4" name="Title 1"/>
          <p:cNvSpPr txBox="1">
            <a:spLocks noGrp="1"/>
          </p:cNvSpPr>
          <p:nvPr/>
        </p:nvSpPr>
        <p:spPr>
          <a:xfrm>
            <a:off x="4380588" y="965198"/>
            <a:ext cx="6766077" cy="4927603"/>
          </a:xfrm>
          <a:prstGeom prst="rect">
            <a:avLst/>
          </a:prstGeom>
          <a:ln w="12700">
            <a:miter lim="400000"/>
          </a:ln>
        </p:spPr>
        <p:txBody>
          <a:bodyPr lIns="45719" rIns="45719" anchor="ctr">
            <a:normAutofit/>
          </a:bodyPr>
          <a:lstStyle>
            <a:lvl1pPr marL="0" marR="0" indent="0" algn="ctr" defTabSz="914400" rtl="0" eaLnBrk="1" latinLnBrk="0" hangingPunct="1">
              <a:lnSpc>
                <a:spcPct val="90000"/>
              </a:lnSpc>
              <a:spcBef>
                <a:spcPts val="0"/>
              </a:spcBef>
              <a:spcAft>
                <a:spcPts val="0"/>
              </a:spcAft>
              <a:buClrTx/>
              <a:buSzTx/>
              <a:buFontTx/>
              <a:buNone/>
              <a:defRPr sz="60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l">
              <a:defRPr sz="5400">
                <a:solidFill>
                  <a:srgbClr val="C00000"/>
                </a:solidFill>
              </a:defRPr>
            </a:pPr>
            <a:r>
              <a:rPr lang="en-US" sz="4800" dirty="0">
                <a:sym typeface="+mn-ea"/>
              </a:rPr>
              <a:t>2</a:t>
            </a:r>
            <a:r>
              <a:rPr sz="4800" dirty="0">
                <a:sym typeface="+mn-ea"/>
              </a:rPr>
              <a:t>/</a:t>
            </a:r>
            <a:r>
              <a:rPr lang="en-US" altLang="zh-CN" sz="4800" dirty="0">
                <a:sym typeface="+mn-ea"/>
              </a:rPr>
              <a:t>2</a:t>
            </a:r>
            <a:r>
              <a:rPr lang="zh-CN" altLang="en-US" sz="4800" dirty="0">
                <a:sym typeface="+mn-ea"/>
              </a:rPr>
              <a:t>  </a:t>
            </a:r>
            <a:r>
              <a:rPr lang="en-US" altLang="zh-CN" sz="4800" dirty="0">
                <a:sym typeface="+mn-ea"/>
              </a:rPr>
              <a:t>Projects</a:t>
            </a:r>
            <a:endParaRPr lang="en-US" altLang="zh-CN" sz="4800" dirty="0">
              <a:ea typeface="宋体" panose="02010600030101010101" pitchFamily="2" charset="-122"/>
              <a:sym typeface="+mn-ea"/>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zh-CN" dirty="0"/>
              <a:t>机器学习的模型</a:t>
            </a:r>
          </a:p>
        </p:txBody>
      </p:sp>
      <p:sp>
        <p:nvSpPr>
          <p:cNvPr id="164" name="Content Placeholder 2"/>
          <p:cNvSpPr txBox="1">
            <a:spLocks noGrp="1"/>
          </p:cNvSpPr>
          <p:nvPr>
            <p:ph type="body" idx="1"/>
          </p:nvPr>
        </p:nvSpPr>
        <p:spPr>
          <a:xfrm>
            <a:off x="601980" y="1690688"/>
            <a:ext cx="10515600" cy="4471573"/>
          </a:xfrm>
          <a:prstGeom prst="rect">
            <a:avLst/>
          </a:prstGeom>
        </p:spPr>
        <p:txBody>
          <a:bodyPr>
            <a:normAutofit/>
          </a:bodyPr>
          <a:lstStyle/>
          <a:p>
            <a:pPr marL="0" indent="0">
              <a:lnSpc>
                <a:spcPct val="150000"/>
              </a:lnSpc>
              <a:buNone/>
            </a:pPr>
            <a:r>
              <a:rPr lang="zh-CN" altLang="en-US" dirty="0"/>
              <a:t>                                          </a:t>
            </a:r>
            <a:r>
              <a:rPr lang="en-US" altLang="zh-CN" dirty="0"/>
              <a:t>——10</a:t>
            </a:r>
            <a:r>
              <a:rPr lang="zh-CN" altLang="zh-CN" dirty="0"/>
              <a:t>大经典模型</a:t>
            </a:r>
          </a:p>
          <a:p>
            <a:pPr lvl="0">
              <a:lnSpc>
                <a:spcPct val="150000"/>
              </a:lnSpc>
            </a:pPr>
            <a:r>
              <a:rPr lang="zh-CN" altLang="zh-CN" dirty="0"/>
              <a:t>分类算法：</a:t>
            </a:r>
            <a:r>
              <a:rPr lang="en-US" altLang="zh-CN" dirty="0"/>
              <a:t>C4.5</a:t>
            </a:r>
            <a:r>
              <a:rPr lang="zh-CN" altLang="zh-CN" dirty="0"/>
              <a:t>，朴素贝叶斯（</a:t>
            </a:r>
            <a:r>
              <a:rPr lang="en-US" altLang="zh-CN" dirty="0"/>
              <a:t>Naive Bayes</a:t>
            </a:r>
            <a:r>
              <a:rPr lang="zh-CN" altLang="zh-CN" dirty="0"/>
              <a:t>），</a:t>
            </a:r>
            <a:r>
              <a:rPr lang="en-US" altLang="zh-CN" dirty="0"/>
              <a:t>SVM</a:t>
            </a:r>
            <a:r>
              <a:rPr lang="zh-CN" altLang="zh-CN" dirty="0"/>
              <a:t>，</a:t>
            </a:r>
            <a:r>
              <a:rPr lang="en-US" altLang="zh-CN" dirty="0"/>
              <a:t>KNN</a:t>
            </a:r>
            <a:r>
              <a:rPr lang="zh-CN" altLang="zh-CN" dirty="0"/>
              <a:t>，</a:t>
            </a:r>
            <a:r>
              <a:rPr lang="en-US" altLang="zh-CN" dirty="0" err="1"/>
              <a:t>Adaboost</a:t>
            </a:r>
            <a:r>
              <a:rPr lang="zh-CN" altLang="zh-CN" dirty="0"/>
              <a:t>，</a:t>
            </a:r>
            <a:r>
              <a:rPr lang="en-US" altLang="zh-CN" dirty="0"/>
              <a:t>CART</a:t>
            </a:r>
            <a:endParaRPr lang="zh-CN" altLang="zh-CN" dirty="0"/>
          </a:p>
          <a:p>
            <a:pPr lvl="0">
              <a:lnSpc>
                <a:spcPct val="150000"/>
              </a:lnSpc>
            </a:pPr>
            <a:r>
              <a:rPr lang="zh-CN" altLang="zh-CN" dirty="0"/>
              <a:t>聚类算法：</a:t>
            </a:r>
            <a:r>
              <a:rPr lang="en-US" altLang="zh-CN" dirty="0"/>
              <a:t>K-Means</a:t>
            </a:r>
            <a:r>
              <a:rPr lang="zh-CN" altLang="zh-CN" dirty="0"/>
              <a:t>，</a:t>
            </a:r>
            <a:r>
              <a:rPr lang="en-US" altLang="zh-CN" dirty="0"/>
              <a:t>EM</a:t>
            </a:r>
            <a:endParaRPr lang="zh-CN" altLang="zh-CN" dirty="0"/>
          </a:p>
          <a:p>
            <a:pPr lvl="0">
              <a:lnSpc>
                <a:spcPct val="150000"/>
              </a:lnSpc>
            </a:pPr>
            <a:r>
              <a:rPr lang="zh-CN" altLang="zh-CN" dirty="0"/>
              <a:t>关联分析：</a:t>
            </a:r>
            <a:r>
              <a:rPr lang="en-US" altLang="zh-CN" dirty="0" err="1"/>
              <a:t>Apriori</a:t>
            </a:r>
            <a:endParaRPr lang="zh-CN" altLang="zh-CN" dirty="0"/>
          </a:p>
          <a:p>
            <a:pPr lvl="0">
              <a:lnSpc>
                <a:spcPct val="150000"/>
              </a:lnSpc>
            </a:pPr>
            <a:r>
              <a:rPr lang="zh-CN" altLang="zh-CN" dirty="0"/>
              <a:t>连接分析：</a:t>
            </a:r>
            <a:r>
              <a:rPr lang="en-US" altLang="zh-CN" dirty="0"/>
              <a:t>PageRank</a:t>
            </a:r>
            <a:endParaRPr lang="zh-CN" altLang="zh-CN" dirty="0"/>
          </a:p>
          <a:p>
            <a:pPr>
              <a:lnSpc>
                <a:spcPct val="170000"/>
              </a:lnSpc>
            </a:pPr>
            <a:endParaRPr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zh-CN" dirty="0"/>
              <a:t>机器学习工具</a:t>
            </a:r>
          </a:p>
        </p:txBody>
      </p:sp>
      <p:sp>
        <p:nvSpPr>
          <p:cNvPr id="164" name="Content Placeholder 2"/>
          <p:cNvSpPr txBox="1">
            <a:spLocks noGrp="1"/>
          </p:cNvSpPr>
          <p:nvPr>
            <p:ph type="body" idx="1"/>
          </p:nvPr>
        </p:nvSpPr>
        <p:spPr>
          <a:xfrm>
            <a:off x="601980" y="1690688"/>
            <a:ext cx="10515600" cy="4471573"/>
          </a:xfrm>
          <a:prstGeom prst="rect">
            <a:avLst/>
          </a:prstGeom>
        </p:spPr>
        <p:txBody>
          <a:bodyPr>
            <a:normAutofit/>
          </a:bodyPr>
          <a:lstStyle/>
          <a:p>
            <a:pPr marL="0" indent="0">
              <a:lnSpc>
                <a:spcPct val="150000"/>
              </a:lnSpc>
              <a:buNone/>
            </a:pPr>
            <a:r>
              <a:rPr lang="zh-CN" altLang="zh-CN" dirty="0"/>
              <a:t>有很多机器学习工具可供选择，课程主要使用</a:t>
            </a:r>
            <a:r>
              <a:rPr lang="en-US" altLang="zh-CN" dirty="0"/>
              <a:t>Python</a:t>
            </a:r>
            <a:r>
              <a:rPr lang="zh-CN" altLang="zh-CN" dirty="0"/>
              <a:t>，已经是数据分析的首选语言。</a:t>
            </a:r>
          </a:p>
          <a:p>
            <a:pPr marL="0" indent="-38100" algn="ctr">
              <a:lnSpc>
                <a:spcPct val="150000"/>
              </a:lnSpc>
              <a:buNone/>
            </a:pPr>
            <a:r>
              <a:rPr lang="en-US" altLang="zh-CN" dirty="0"/>
              <a:t>Python</a:t>
            </a:r>
            <a:r>
              <a:rPr lang="zh-CN" altLang="zh-CN" dirty="0"/>
              <a:t>中的工具</a:t>
            </a:r>
            <a:r>
              <a:rPr lang="zh-CN" altLang="en-US" dirty="0"/>
              <a:t>：</a:t>
            </a:r>
            <a:endParaRPr lang="zh-CN" altLang="zh-CN" dirty="0"/>
          </a:p>
          <a:p>
            <a:pPr algn="ctr">
              <a:lnSpc>
                <a:spcPct val="150000"/>
              </a:lnSpc>
            </a:pPr>
            <a:r>
              <a:rPr lang="en-US" altLang="zh-CN" dirty="0" err="1"/>
              <a:t>Numpy</a:t>
            </a:r>
            <a:endParaRPr lang="zh-CN" altLang="zh-CN" dirty="0"/>
          </a:p>
          <a:p>
            <a:pPr algn="ctr">
              <a:lnSpc>
                <a:spcPct val="150000"/>
              </a:lnSpc>
            </a:pPr>
            <a:r>
              <a:rPr lang="en-US" altLang="zh-CN" dirty="0"/>
              <a:t>Pandas</a:t>
            </a:r>
            <a:endParaRPr lang="zh-CN" altLang="zh-CN" dirty="0"/>
          </a:p>
          <a:p>
            <a:pPr algn="ctr">
              <a:lnSpc>
                <a:spcPct val="150000"/>
              </a:lnSpc>
            </a:pPr>
            <a:r>
              <a:rPr lang="en-US" altLang="zh-CN" dirty="0" err="1"/>
              <a:t>Sklearn</a:t>
            </a:r>
            <a:endParaRPr lang="zh-CN" altLang="zh-CN" dirty="0"/>
          </a:p>
          <a:p>
            <a:pPr>
              <a:lnSpc>
                <a:spcPct val="170000"/>
              </a:lnSpc>
            </a:pPr>
            <a:endParaRPr sz="1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zh-CN" dirty="0"/>
              <a:t>机器学习算法工具</a:t>
            </a:r>
            <a:r>
              <a:rPr lang="zh-CN" altLang="en-US" dirty="0"/>
              <a:t>包</a:t>
            </a:r>
            <a:endParaRPr lang="zh-CN" altLang="zh-CN" dirty="0"/>
          </a:p>
        </p:txBody>
      </p:sp>
      <p:graphicFrame>
        <p:nvGraphicFramePr>
          <p:cNvPr id="2" name="表格 1"/>
          <p:cNvGraphicFramePr>
            <a:graphicFrameLocks noGrp="1"/>
          </p:cNvGraphicFramePr>
          <p:nvPr>
            <p:custDataLst>
              <p:tags r:id="rId1"/>
            </p:custDataLst>
          </p:nvPr>
        </p:nvGraphicFramePr>
        <p:xfrm>
          <a:off x="536713" y="1862126"/>
          <a:ext cx="11449878" cy="4253950"/>
        </p:xfrm>
        <a:graphic>
          <a:graphicData uri="http://schemas.openxmlformats.org/drawingml/2006/table">
            <a:tbl>
              <a:tblPr firstRow="1" firstCol="1" bandRow="1">
                <a:tableStyleId>{F2DE63D5-997A-4646-A377-4702673A728D}</a:tableStyleId>
              </a:tblPr>
              <a:tblGrid>
                <a:gridCol w="3760644">
                  <a:extLst>
                    <a:ext uri="{9D8B030D-6E8A-4147-A177-3AD203B41FA5}">
                      <a16:colId xmlns:a16="http://schemas.microsoft.com/office/drawing/2014/main" val="20000"/>
                    </a:ext>
                  </a:extLst>
                </a:gridCol>
                <a:gridCol w="7689234">
                  <a:extLst>
                    <a:ext uri="{9D8B030D-6E8A-4147-A177-3AD203B41FA5}">
                      <a16:colId xmlns:a16="http://schemas.microsoft.com/office/drawing/2014/main" val="20001"/>
                    </a:ext>
                  </a:extLst>
                </a:gridCol>
              </a:tblGrid>
              <a:tr h="425395">
                <a:tc>
                  <a:txBody>
                    <a:bodyPr/>
                    <a:lstStyle/>
                    <a:p>
                      <a:pPr algn="l">
                        <a:spcAft>
                          <a:spcPts val="0"/>
                        </a:spcAft>
                      </a:pPr>
                      <a:r>
                        <a:rPr lang="zh-CN" sz="1800" kern="100">
                          <a:effectLst/>
                        </a:rPr>
                        <a:t>算法</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dirty="0">
                          <a:effectLst/>
                        </a:rPr>
                        <a:t>工具</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0"/>
                  </a:ext>
                </a:extLst>
              </a:tr>
              <a:tr h="425395">
                <a:tc>
                  <a:txBody>
                    <a:bodyPr/>
                    <a:lstStyle/>
                    <a:p>
                      <a:pPr algn="l">
                        <a:spcAft>
                          <a:spcPts val="0"/>
                        </a:spcAft>
                      </a:pPr>
                      <a:r>
                        <a:rPr lang="zh-CN" sz="1800" kern="100">
                          <a:effectLst/>
                        </a:rPr>
                        <a:t>决策树</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sklearn.tree import DecisionTreeClassifier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1"/>
                  </a:ext>
                </a:extLst>
              </a:tr>
              <a:tr h="425395">
                <a:tc>
                  <a:txBody>
                    <a:bodyPr/>
                    <a:lstStyle/>
                    <a:p>
                      <a:pPr algn="l">
                        <a:spcAft>
                          <a:spcPts val="0"/>
                        </a:spcAft>
                      </a:pPr>
                      <a:r>
                        <a:rPr lang="zh-CN" sz="1800" kern="100">
                          <a:effectLst/>
                        </a:rPr>
                        <a:t>朴素贝叶斯</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from </a:t>
                      </a:r>
                      <a:r>
                        <a:rPr lang="en-US" sz="1800" kern="100" dirty="0" err="1">
                          <a:effectLst/>
                        </a:rPr>
                        <a:t>sklearn.naive_bayes</a:t>
                      </a:r>
                      <a:r>
                        <a:rPr lang="en-US" sz="1800" kern="100" dirty="0">
                          <a:effectLst/>
                        </a:rPr>
                        <a:t> import </a:t>
                      </a:r>
                      <a:r>
                        <a:rPr lang="en-US" sz="1800" kern="100" dirty="0" err="1">
                          <a:effectLst/>
                        </a:rPr>
                        <a:t>MultinomialNB</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2"/>
                  </a:ext>
                </a:extLst>
              </a:tr>
              <a:tr h="425395">
                <a:tc>
                  <a:txBody>
                    <a:bodyPr/>
                    <a:lstStyle/>
                    <a:p>
                      <a:pPr algn="l">
                        <a:spcAft>
                          <a:spcPts val="0"/>
                        </a:spcAft>
                      </a:pPr>
                      <a:r>
                        <a:rPr lang="en-US" sz="1800" kern="100">
                          <a:effectLst/>
                        </a:rPr>
                        <a:t>SVM</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sklearn.svm import SVC</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3"/>
                  </a:ext>
                </a:extLst>
              </a:tr>
              <a:tr h="425395">
                <a:tc>
                  <a:txBody>
                    <a:bodyPr/>
                    <a:lstStyle/>
                    <a:p>
                      <a:pPr algn="l">
                        <a:spcAft>
                          <a:spcPts val="0"/>
                        </a:spcAft>
                      </a:pPr>
                      <a:r>
                        <a:rPr lang="en-US" sz="1800" kern="100">
                          <a:effectLst/>
                        </a:rPr>
                        <a:t>KNN</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sklearn.neighbors import KNeighborsClassifier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4"/>
                  </a:ext>
                </a:extLst>
              </a:tr>
              <a:tr h="425395">
                <a:tc>
                  <a:txBody>
                    <a:bodyPr/>
                    <a:lstStyle/>
                    <a:p>
                      <a:pPr algn="l">
                        <a:spcAft>
                          <a:spcPts val="0"/>
                        </a:spcAft>
                      </a:pPr>
                      <a:r>
                        <a:rPr lang="en-US" sz="1800" kern="100">
                          <a:effectLst/>
                        </a:rPr>
                        <a:t>Adaboost</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sklearn.ensemble import  AdaBoostClassifier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5"/>
                  </a:ext>
                </a:extLst>
              </a:tr>
              <a:tr h="425395">
                <a:tc>
                  <a:txBody>
                    <a:bodyPr/>
                    <a:lstStyle/>
                    <a:p>
                      <a:pPr algn="l">
                        <a:spcAft>
                          <a:spcPts val="0"/>
                        </a:spcAft>
                      </a:pPr>
                      <a:r>
                        <a:rPr lang="en-US" sz="1800" kern="100">
                          <a:effectLst/>
                        </a:rPr>
                        <a:t>K-Means</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sklearn.cluster import KMeans</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6"/>
                  </a:ext>
                </a:extLst>
              </a:tr>
              <a:tr h="425395">
                <a:tc>
                  <a:txBody>
                    <a:bodyPr/>
                    <a:lstStyle/>
                    <a:p>
                      <a:pPr algn="l">
                        <a:spcAft>
                          <a:spcPts val="0"/>
                        </a:spcAft>
                      </a:pPr>
                      <a:r>
                        <a:rPr lang="en-US" sz="1800" kern="100">
                          <a:effectLst/>
                        </a:rPr>
                        <a:t>EM</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sklearn.mixture import GMM</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7"/>
                  </a:ext>
                </a:extLst>
              </a:tr>
              <a:tr h="425395">
                <a:tc>
                  <a:txBody>
                    <a:bodyPr/>
                    <a:lstStyle/>
                    <a:p>
                      <a:pPr algn="l">
                        <a:spcAft>
                          <a:spcPts val="0"/>
                        </a:spcAft>
                      </a:pPr>
                      <a:r>
                        <a:rPr lang="en-US" sz="1800" kern="100">
                          <a:effectLst/>
                        </a:rPr>
                        <a:t>Apriori</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from </a:t>
                      </a:r>
                      <a:r>
                        <a:rPr lang="en-US" sz="1800" kern="100" dirty="0" err="1">
                          <a:effectLst/>
                        </a:rPr>
                        <a:t>efficient_apriori</a:t>
                      </a:r>
                      <a:r>
                        <a:rPr lang="en-US" sz="1800" kern="100" dirty="0">
                          <a:effectLst/>
                        </a:rPr>
                        <a:t> import </a:t>
                      </a:r>
                      <a:r>
                        <a:rPr lang="en-US" sz="1800" kern="100" dirty="0" err="1">
                          <a:effectLst/>
                        </a:rPr>
                        <a:t>apriori</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8"/>
                  </a:ext>
                </a:extLst>
              </a:tr>
              <a:tr h="425395">
                <a:tc>
                  <a:txBody>
                    <a:bodyPr/>
                    <a:lstStyle/>
                    <a:p>
                      <a:pPr algn="l">
                        <a:spcAft>
                          <a:spcPts val="0"/>
                        </a:spcAft>
                      </a:pPr>
                      <a:r>
                        <a:rPr lang="en-US" sz="1800" kern="100">
                          <a:effectLst/>
                        </a:rPr>
                        <a:t>PageRank</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import </a:t>
                      </a:r>
                      <a:r>
                        <a:rPr lang="en-US" sz="1800" kern="100" dirty="0" err="1">
                          <a:effectLst/>
                        </a:rPr>
                        <a:t>networkx</a:t>
                      </a:r>
                      <a:r>
                        <a:rPr lang="en-US" sz="1800" kern="100" dirty="0">
                          <a:effectLst/>
                        </a:rPr>
                        <a:t> as </a:t>
                      </a:r>
                      <a:r>
                        <a:rPr lang="en-US" sz="1800" kern="100" dirty="0" err="1">
                          <a:effectLst/>
                        </a:rPr>
                        <a:t>nx</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9"/>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sz="2800" dirty="0"/>
              <a:t>例子：</a:t>
            </a:r>
            <a:r>
              <a:rPr lang="zh-CN" altLang="zh-CN" sz="2800" dirty="0"/>
              <a:t>使用</a:t>
            </a:r>
            <a:r>
              <a:rPr lang="en-US" altLang="zh-CN" sz="2800" dirty="0"/>
              <a:t>LogisticRegression</a:t>
            </a:r>
            <a:r>
              <a:rPr lang="zh-CN" altLang="zh-CN" sz="2800" dirty="0"/>
              <a:t>对</a:t>
            </a:r>
            <a:r>
              <a:rPr lang="en-US" altLang="zh-CN" sz="2800" dirty="0"/>
              <a:t>MNIST</a:t>
            </a:r>
            <a:r>
              <a:rPr lang="zh-CN" altLang="zh-CN" sz="2800" dirty="0"/>
              <a:t>手写数字进行识别</a:t>
            </a:r>
          </a:p>
        </p:txBody>
      </p:sp>
      <p:sp>
        <p:nvSpPr>
          <p:cNvPr id="164" name="Content Placeholder 2"/>
          <p:cNvSpPr txBox="1">
            <a:spLocks noGrp="1"/>
          </p:cNvSpPr>
          <p:nvPr>
            <p:ph type="body" idx="1"/>
          </p:nvPr>
        </p:nvSpPr>
        <p:spPr>
          <a:xfrm>
            <a:off x="601980" y="1690688"/>
            <a:ext cx="10515600" cy="4471573"/>
          </a:xfrm>
          <a:prstGeom prst="rect">
            <a:avLst/>
          </a:prstGeom>
        </p:spPr>
        <p:txBody>
          <a:bodyPr>
            <a:normAutofit/>
          </a:bodyPr>
          <a:lstStyle/>
          <a:p>
            <a:pPr>
              <a:lnSpc>
                <a:spcPct val="170000"/>
              </a:lnSpc>
            </a:pPr>
            <a:r>
              <a:rPr lang="en-US" altLang="zh-CN" dirty="0"/>
              <a:t>MNIST </a:t>
            </a:r>
            <a:r>
              <a:rPr lang="zh-CN" altLang="zh-CN" dirty="0"/>
              <a:t>数据集是经典的手写数字识别数据集，每个样本</a:t>
            </a:r>
            <a:r>
              <a:rPr lang="en-US" altLang="zh-CN" dirty="0"/>
              <a:t>28*28</a:t>
            </a:r>
          </a:p>
          <a:p>
            <a:pPr>
              <a:lnSpc>
                <a:spcPct val="170000"/>
              </a:lnSpc>
            </a:pPr>
            <a:endParaRPr lang="en-US" altLang="zh-CN" dirty="0"/>
          </a:p>
          <a:p>
            <a:pPr>
              <a:lnSpc>
                <a:spcPct val="170000"/>
              </a:lnSpc>
            </a:pPr>
            <a:endParaRPr lang="en-US" altLang="zh-CN" dirty="0"/>
          </a:p>
          <a:p>
            <a:r>
              <a:rPr lang="zh-CN" altLang="zh-CN" dirty="0"/>
              <a:t>精简版</a:t>
            </a:r>
            <a:r>
              <a:rPr lang="en-US" altLang="zh-CN" dirty="0"/>
              <a:t>MNIST</a:t>
            </a:r>
            <a:r>
              <a:rPr lang="zh-CN" altLang="zh-CN" dirty="0"/>
              <a:t>：一共</a:t>
            </a:r>
            <a:r>
              <a:rPr lang="en-US" altLang="zh-CN" dirty="0"/>
              <a:t>1797</a:t>
            </a:r>
            <a:r>
              <a:rPr lang="zh-CN" altLang="zh-CN" dirty="0"/>
              <a:t>个样本，每个样本</a:t>
            </a:r>
            <a:r>
              <a:rPr lang="en-US" altLang="zh-CN" dirty="0"/>
              <a:t>8*8</a:t>
            </a:r>
            <a:r>
              <a:rPr lang="zh-CN" altLang="zh-CN" dirty="0"/>
              <a:t>，</a:t>
            </a:r>
            <a:r>
              <a:rPr lang="en-US" altLang="zh-CN" dirty="0" err="1"/>
              <a:t>sklearn</a:t>
            </a:r>
            <a:r>
              <a:rPr lang="zh-CN" altLang="zh-CN" dirty="0"/>
              <a:t>自带</a:t>
            </a:r>
          </a:p>
          <a:p>
            <a:r>
              <a:rPr lang="zh-CN" altLang="zh-CN" dirty="0"/>
              <a:t>完整版</a:t>
            </a:r>
            <a:r>
              <a:rPr lang="en-US" altLang="zh-CN" dirty="0"/>
              <a:t>MNIST</a:t>
            </a:r>
            <a:r>
              <a:rPr lang="zh-CN" altLang="zh-CN" dirty="0"/>
              <a:t>：一共</a:t>
            </a:r>
            <a:r>
              <a:rPr lang="en-US" altLang="zh-CN" dirty="0"/>
              <a:t>6</a:t>
            </a:r>
            <a:r>
              <a:rPr lang="zh-CN" altLang="zh-CN" dirty="0"/>
              <a:t>万个样本（</a:t>
            </a:r>
            <a:r>
              <a:rPr lang="en-US" altLang="zh-CN" dirty="0"/>
              <a:t>5</a:t>
            </a:r>
            <a:r>
              <a:rPr lang="zh-CN" altLang="zh-CN" dirty="0"/>
              <a:t>万个训练，</a:t>
            </a:r>
            <a:r>
              <a:rPr lang="en-US" altLang="zh-CN" dirty="0"/>
              <a:t>1</a:t>
            </a:r>
            <a:r>
              <a:rPr lang="zh-CN" altLang="zh-CN" dirty="0"/>
              <a:t>万个测试），每个样本</a:t>
            </a:r>
            <a:r>
              <a:rPr lang="en-US" altLang="zh-CN" dirty="0"/>
              <a:t>28*28</a:t>
            </a:r>
            <a:endParaRPr lang="zh-CN" altLang="zh-CN" dirty="0"/>
          </a:p>
          <a:p>
            <a:r>
              <a:rPr lang="en-US" altLang="zh-CN" dirty="0"/>
              <a:t>http://</a:t>
            </a:r>
            <a:r>
              <a:rPr lang="en-US" altLang="zh-CN" dirty="0" err="1"/>
              <a:t>deeplearning.net</a:t>
            </a:r>
            <a:r>
              <a:rPr lang="en-US" altLang="zh-CN" dirty="0"/>
              <a:t>/data/</a:t>
            </a:r>
            <a:r>
              <a:rPr lang="en-US" altLang="zh-CN" dirty="0" err="1"/>
              <a:t>mnist</a:t>
            </a:r>
            <a:r>
              <a:rPr lang="en-US" altLang="zh-CN" dirty="0"/>
              <a:t>/</a:t>
            </a:r>
            <a:r>
              <a:rPr lang="en-US" altLang="zh-CN" dirty="0" err="1"/>
              <a:t>mnist.pkl.gz</a:t>
            </a:r>
            <a:endParaRPr lang="zh-CN" altLang="zh-CN" dirty="0"/>
          </a:p>
          <a:p>
            <a:pPr>
              <a:lnSpc>
                <a:spcPct val="170000"/>
              </a:lnSpc>
            </a:pPr>
            <a:endParaRPr lang="zh-CN" altLang="zh-CN" dirty="0"/>
          </a:p>
          <a:p>
            <a:pPr>
              <a:lnSpc>
                <a:spcPct val="170000"/>
              </a:lnSpc>
            </a:pPr>
            <a:endParaRPr sz="1800" dirty="0"/>
          </a:p>
        </p:txBody>
      </p:sp>
      <p:pic>
        <p:nvPicPr>
          <p:cNvPr id="7" name="图片 6"/>
          <p:cNvPicPr/>
          <p:nvPr/>
        </p:nvPicPr>
        <p:blipFill>
          <a:blip r:embed="rId3"/>
          <a:stretch>
            <a:fillRect/>
          </a:stretch>
        </p:blipFill>
        <p:spPr>
          <a:xfrm>
            <a:off x="3745706" y="2782128"/>
            <a:ext cx="4700588" cy="895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sz="2800" dirty="0"/>
              <a:t>例子：</a:t>
            </a:r>
            <a:r>
              <a:rPr lang="zh-CN" altLang="zh-CN" sz="2800" dirty="0"/>
              <a:t>使用</a:t>
            </a:r>
            <a:r>
              <a:rPr lang="en-US" altLang="zh-CN" sz="2800" dirty="0"/>
              <a:t>LogisticRegression</a:t>
            </a:r>
            <a:r>
              <a:rPr lang="zh-CN" altLang="zh-CN" sz="2800" dirty="0"/>
              <a:t>对</a:t>
            </a:r>
            <a:r>
              <a:rPr lang="en-US" altLang="zh-CN" sz="2800" dirty="0"/>
              <a:t>MNIST</a:t>
            </a:r>
            <a:r>
              <a:rPr lang="zh-CN" altLang="zh-CN" sz="2800" dirty="0"/>
              <a:t>手写数字进行识别</a:t>
            </a:r>
          </a:p>
        </p:txBody>
      </p:sp>
      <p:sp>
        <p:nvSpPr>
          <p:cNvPr id="164" name="Content Placeholder 2"/>
          <p:cNvSpPr txBox="1">
            <a:spLocks noGrp="1"/>
          </p:cNvSpPr>
          <p:nvPr>
            <p:ph type="body" idx="1"/>
          </p:nvPr>
        </p:nvSpPr>
        <p:spPr>
          <a:xfrm>
            <a:off x="811530" y="1282065"/>
            <a:ext cx="5293995" cy="4880610"/>
          </a:xfrm>
          <a:prstGeom prst="rect">
            <a:avLst/>
          </a:prstGeom>
        </p:spPr>
        <p:txBody>
          <a:bodyPr>
            <a:normAutofit fontScale="90000" lnSpcReduction="20000"/>
          </a:bodyPr>
          <a:lstStyle/>
          <a:p>
            <a:pPr marL="0" indent="0">
              <a:buNone/>
            </a:pPr>
            <a:r>
              <a:rPr lang="en-US" altLang="zh-CN" sz="800" dirty="0"/>
              <a:t># </a:t>
            </a:r>
            <a:r>
              <a:rPr lang="zh-CN" altLang="zh-CN" sz="800" dirty="0"/>
              <a:t>使用</a:t>
            </a:r>
            <a:r>
              <a:rPr lang="en-US" altLang="zh-CN" sz="800" dirty="0"/>
              <a:t>LR</a:t>
            </a:r>
            <a:r>
              <a:rPr lang="zh-CN" altLang="zh-CN" sz="800" dirty="0"/>
              <a:t>对手写数字分类</a:t>
            </a:r>
          </a:p>
          <a:p>
            <a:pPr marL="0" indent="0">
              <a:buNone/>
            </a:pPr>
            <a:r>
              <a:rPr lang="en-US" altLang="zh-CN" sz="800" dirty="0"/>
              <a:t>from </a:t>
            </a:r>
            <a:r>
              <a:rPr lang="en-US" altLang="zh-CN" sz="800" dirty="0" err="1"/>
              <a:t>sklearn.model_selection</a:t>
            </a:r>
            <a:r>
              <a:rPr lang="en-US" altLang="zh-CN" sz="800" dirty="0"/>
              <a:t> import </a:t>
            </a:r>
            <a:r>
              <a:rPr lang="en-US" altLang="zh-CN" sz="800" dirty="0" err="1"/>
              <a:t>train_test_split</a:t>
            </a:r>
            <a:endParaRPr lang="zh-CN" altLang="zh-CN" sz="800" dirty="0"/>
          </a:p>
          <a:p>
            <a:pPr marL="0" indent="0">
              <a:buNone/>
            </a:pPr>
            <a:r>
              <a:rPr lang="en-US" altLang="zh-CN" sz="800" dirty="0"/>
              <a:t>from </a:t>
            </a:r>
            <a:r>
              <a:rPr lang="en-US" altLang="zh-CN" sz="800" dirty="0" err="1"/>
              <a:t>sklearn</a:t>
            </a:r>
            <a:r>
              <a:rPr lang="en-US" altLang="zh-CN" sz="800" dirty="0"/>
              <a:t> import preprocessing</a:t>
            </a:r>
            <a:endParaRPr lang="zh-CN" altLang="zh-CN" sz="800" dirty="0"/>
          </a:p>
          <a:p>
            <a:pPr marL="0" indent="0">
              <a:buNone/>
            </a:pPr>
            <a:r>
              <a:rPr lang="en-US" altLang="zh-CN" sz="800" dirty="0"/>
              <a:t>from </a:t>
            </a:r>
            <a:r>
              <a:rPr lang="en-US" altLang="zh-CN" sz="800" dirty="0" err="1"/>
              <a:t>sklearn.metrics</a:t>
            </a:r>
            <a:r>
              <a:rPr lang="en-US" altLang="zh-CN" sz="800" dirty="0"/>
              <a:t> import </a:t>
            </a:r>
            <a:r>
              <a:rPr lang="en-US" altLang="zh-CN" sz="800" dirty="0" err="1"/>
              <a:t>accuracy_score</a:t>
            </a:r>
            <a:endParaRPr lang="zh-CN" altLang="zh-CN" sz="800" dirty="0"/>
          </a:p>
          <a:p>
            <a:pPr marL="0" indent="0">
              <a:buNone/>
            </a:pPr>
            <a:r>
              <a:rPr lang="en-US" altLang="zh-CN" sz="800" dirty="0"/>
              <a:t>from </a:t>
            </a:r>
            <a:r>
              <a:rPr lang="en-US" altLang="zh-CN" sz="800" dirty="0" err="1"/>
              <a:t>sklearn.datasets</a:t>
            </a:r>
            <a:r>
              <a:rPr lang="en-US" altLang="zh-CN" sz="800" dirty="0"/>
              <a:t> import </a:t>
            </a:r>
            <a:r>
              <a:rPr lang="en-US" altLang="zh-CN" sz="800" dirty="0" err="1"/>
              <a:t>load_digits</a:t>
            </a:r>
            <a:endParaRPr lang="zh-CN" altLang="zh-CN" sz="800" dirty="0"/>
          </a:p>
          <a:p>
            <a:pPr marL="0" indent="0">
              <a:buNone/>
            </a:pPr>
            <a:r>
              <a:rPr lang="en-US" altLang="zh-CN" sz="800"/>
              <a:t>from sklearn.linear_model import LogisticRegression</a:t>
            </a:r>
          </a:p>
          <a:p>
            <a:pPr marL="0" indent="0">
              <a:buNone/>
            </a:pPr>
            <a:r>
              <a:rPr lang="en-US" altLang="zh-CN" sz="800" dirty="0"/>
              <a:t> </a:t>
            </a:r>
            <a:endParaRPr lang="zh-CN" altLang="zh-CN" sz="800" dirty="0"/>
          </a:p>
          <a:p>
            <a:pPr marL="0" indent="0">
              <a:buNone/>
            </a:pPr>
            <a:r>
              <a:rPr lang="en-US" altLang="zh-CN" sz="800" dirty="0"/>
              <a:t># </a:t>
            </a:r>
            <a:r>
              <a:rPr lang="zh-CN" altLang="zh-CN" sz="800" dirty="0"/>
              <a:t>加载数据</a:t>
            </a:r>
          </a:p>
          <a:p>
            <a:pPr marL="0" indent="0">
              <a:buNone/>
            </a:pPr>
            <a:r>
              <a:rPr lang="en-US" altLang="zh-CN" sz="800" dirty="0"/>
              <a:t>digits = </a:t>
            </a:r>
            <a:r>
              <a:rPr lang="en-US" altLang="zh-CN" sz="800" dirty="0" err="1"/>
              <a:t>load_digits</a:t>
            </a:r>
            <a:r>
              <a:rPr lang="en-US" altLang="zh-CN" sz="800" dirty="0"/>
              <a:t>()</a:t>
            </a:r>
            <a:endParaRPr lang="zh-CN" altLang="zh-CN" sz="800" dirty="0"/>
          </a:p>
          <a:p>
            <a:pPr marL="0" indent="0">
              <a:buNone/>
            </a:pPr>
            <a:r>
              <a:rPr lang="en-US" altLang="zh-CN" sz="800" dirty="0"/>
              <a:t>data = </a:t>
            </a:r>
            <a:r>
              <a:rPr lang="en-US" altLang="zh-CN" sz="800" dirty="0" err="1"/>
              <a:t>digits.data</a:t>
            </a:r>
            <a:endParaRPr lang="zh-CN" altLang="zh-CN" sz="800" dirty="0"/>
          </a:p>
          <a:p>
            <a:pPr marL="0" indent="0">
              <a:buNone/>
            </a:pPr>
            <a:r>
              <a:rPr lang="en-US" altLang="zh-CN" sz="800" dirty="0"/>
              <a:t> </a:t>
            </a:r>
            <a:endParaRPr lang="zh-CN" altLang="zh-CN" sz="800" dirty="0"/>
          </a:p>
          <a:p>
            <a:pPr marL="0" indent="0">
              <a:buNone/>
            </a:pPr>
            <a:r>
              <a:rPr lang="en-US" altLang="zh-CN" sz="800" dirty="0"/>
              <a:t># </a:t>
            </a:r>
            <a:r>
              <a:rPr lang="zh-CN" altLang="zh-CN" sz="800" dirty="0"/>
              <a:t>分割数据，将</a:t>
            </a:r>
            <a:r>
              <a:rPr lang="en-US" altLang="zh-CN" sz="800" dirty="0"/>
              <a:t>25%</a:t>
            </a:r>
            <a:r>
              <a:rPr lang="zh-CN" altLang="zh-CN" sz="800" dirty="0"/>
              <a:t>的数据作为测试集，其余作为训练集</a:t>
            </a:r>
          </a:p>
          <a:p>
            <a:pPr marL="0" indent="0">
              <a:buNone/>
            </a:pPr>
            <a:r>
              <a:rPr lang="en-US" altLang="zh-CN" sz="800" dirty="0" err="1"/>
              <a:t>train_x</a:t>
            </a:r>
            <a:r>
              <a:rPr lang="en-US" altLang="zh-CN" sz="800" dirty="0"/>
              <a:t>, </a:t>
            </a:r>
            <a:r>
              <a:rPr lang="en-US" altLang="zh-CN" sz="800" dirty="0" err="1"/>
              <a:t>test_x</a:t>
            </a:r>
            <a:r>
              <a:rPr lang="en-US" altLang="zh-CN" sz="800" dirty="0"/>
              <a:t>, </a:t>
            </a:r>
            <a:r>
              <a:rPr lang="en-US" altLang="zh-CN" sz="800" dirty="0" err="1"/>
              <a:t>train_y</a:t>
            </a:r>
            <a:r>
              <a:rPr lang="en-US" altLang="zh-CN" sz="800" dirty="0"/>
              <a:t>, </a:t>
            </a:r>
            <a:r>
              <a:rPr lang="en-US" altLang="zh-CN" sz="800" dirty="0" err="1"/>
              <a:t>test_y</a:t>
            </a:r>
            <a:r>
              <a:rPr lang="en-US" altLang="zh-CN" sz="800" dirty="0"/>
              <a:t> = </a:t>
            </a:r>
            <a:r>
              <a:rPr lang="en-US" altLang="zh-CN" sz="800" dirty="0" err="1"/>
              <a:t>train_test_split</a:t>
            </a:r>
            <a:r>
              <a:rPr lang="en-US" altLang="zh-CN" sz="800" dirty="0"/>
              <a:t>(data, </a:t>
            </a:r>
            <a:r>
              <a:rPr lang="en-US" altLang="zh-CN" sz="800" dirty="0" err="1"/>
              <a:t>digits.target</a:t>
            </a:r>
            <a:r>
              <a:rPr lang="en-US" altLang="zh-CN" sz="800" dirty="0"/>
              <a:t>, </a:t>
            </a:r>
            <a:r>
              <a:rPr lang="en-US" altLang="zh-CN" sz="800" dirty="0" err="1"/>
              <a:t>test_size</a:t>
            </a:r>
            <a:r>
              <a:rPr lang="en-US" altLang="zh-CN" sz="800" dirty="0"/>
              <a:t>=0.25, </a:t>
            </a:r>
            <a:r>
              <a:rPr lang="en-US" altLang="zh-CN" sz="800" dirty="0" err="1"/>
              <a:t>random_state</a:t>
            </a:r>
            <a:r>
              <a:rPr lang="en-US" altLang="zh-CN" sz="800" dirty="0"/>
              <a:t>=33)</a:t>
            </a:r>
            <a:endParaRPr lang="zh-CN" altLang="zh-CN" sz="800" dirty="0"/>
          </a:p>
          <a:p>
            <a:pPr marL="0" indent="0">
              <a:buNone/>
            </a:pPr>
            <a:r>
              <a:rPr lang="en-US" altLang="zh-CN" sz="800" dirty="0"/>
              <a:t> </a:t>
            </a:r>
            <a:endParaRPr lang="zh-CN" altLang="zh-CN" sz="800" dirty="0"/>
          </a:p>
          <a:p>
            <a:pPr marL="0" indent="0">
              <a:buNone/>
            </a:pPr>
            <a:r>
              <a:rPr lang="en-US" altLang="zh-CN" sz="800" dirty="0"/>
              <a:t># </a:t>
            </a:r>
            <a:r>
              <a:rPr lang="zh-CN" altLang="zh-CN" sz="800" dirty="0"/>
              <a:t>采用</a:t>
            </a:r>
            <a:r>
              <a:rPr lang="en-US" altLang="zh-CN" sz="800" dirty="0"/>
              <a:t>Z-Score</a:t>
            </a:r>
            <a:r>
              <a:rPr lang="zh-CN" altLang="zh-CN" sz="800" dirty="0"/>
              <a:t>规范化</a:t>
            </a:r>
          </a:p>
          <a:p>
            <a:pPr marL="0" indent="0">
              <a:buNone/>
            </a:pPr>
            <a:r>
              <a:rPr lang="en-US" altLang="zh-CN" sz="800" dirty="0" err="1"/>
              <a:t>ss</a:t>
            </a:r>
            <a:r>
              <a:rPr lang="en-US" altLang="zh-CN" sz="800" dirty="0"/>
              <a:t> = </a:t>
            </a:r>
            <a:r>
              <a:rPr lang="en-US" altLang="zh-CN" sz="800" dirty="0" err="1"/>
              <a:t>preprocessing.StandardScaler</a:t>
            </a:r>
            <a:r>
              <a:rPr lang="en-US" altLang="zh-CN" sz="800" dirty="0"/>
              <a:t>()</a:t>
            </a:r>
            <a:endParaRPr lang="zh-CN" altLang="zh-CN" sz="800" dirty="0"/>
          </a:p>
          <a:p>
            <a:pPr marL="0" indent="0">
              <a:buNone/>
            </a:pPr>
            <a:r>
              <a:rPr lang="en-US" altLang="zh-CN" sz="800" dirty="0" err="1"/>
              <a:t>train_ss_x</a:t>
            </a:r>
            <a:r>
              <a:rPr lang="en-US" altLang="zh-CN" sz="800" dirty="0"/>
              <a:t> = </a:t>
            </a:r>
            <a:r>
              <a:rPr lang="en-US" altLang="zh-CN" sz="800" dirty="0" err="1"/>
              <a:t>ss.fit_transform</a:t>
            </a:r>
            <a:r>
              <a:rPr lang="en-US" altLang="zh-CN" sz="800" dirty="0"/>
              <a:t>(</a:t>
            </a:r>
            <a:r>
              <a:rPr lang="en-US" altLang="zh-CN" sz="800" dirty="0" err="1"/>
              <a:t>train_x</a:t>
            </a:r>
            <a:r>
              <a:rPr lang="en-US" altLang="zh-CN" sz="800" dirty="0"/>
              <a:t>)</a:t>
            </a:r>
            <a:endParaRPr lang="zh-CN" altLang="zh-CN" sz="800" dirty="0"/>
          </a:p>
          <a:p>
            <a:pPr marL="0" indent="0">
              <a:buNone/>
            </a:pPr>
            <a:r>
              <a:rPr lang="en-US" altLang="zh-CN" sz="800" dirty="0" err="1"/>
              <a:t>test_ss_x</a:t>
            </a:r>
            <a:r>
              <a:rPr lang="en-US" altLang="zh-CN" sz="800" dirty="0"/>
              <a:t> = </a:t>
            </a:r>
            <a:r>
              <a:rPr lang="en-US" altLang="zh-CN" sz="800" dirty="0" err="1"/>
              <a:t>ss.transform</a:t>
            </a:r>
            <a:r>
              <a:rPr lang="en-US" altLang="zh-CN" sz="800" dirty="0"/>
              <a:t>(</a:t>
            </a:r>
            <a:r>
              <a:rPr lang="en-US" altLang="zh-CN" sz="800" dirty="0" err="1"/>
              <a:t>test_x</a:t>
            </a:r>
            <a:r>
              <a:rPr lang="en-US" altLang="zh-CN" sz="800" dirty="0"/>
              <a:t>)</a:t>
            </a:r>
            <a:endParaRPr lang="zh-CN" altLang="zh-CN" sz="800" dirty="0"/>
          </a:p>
          <a:p>
            <a:endParaRPr lang="zh-CN" altLang="zh-CN" sz="800" dirty="0"/>
          </a:p>
          <a:p>
            <a:pPr marL="0" indent="0">
              <a:buNone/>
            </a:pPr>
            <a:r>
              <a:rPr lang="en-US" altLang="zh-CN" sz="800" dirty="0"/>
              <a:t># </a:t>
            </a:r>
            <a:r>
              <a:rPr lang="zh-CN" altLang="zh-CN" sz="800" dirty="0"/>
              <a:t>创建</a:t>
            </a:r>
            <a:r>
              <a:rPr lang="en-US" altLang="zh-CN" sz="800" dirty="0"/>
              <a:t>LR</a:t>
            </a:r>
            <a:r>
              <a:rPr lang="zh-CN" altLang="zh-CN" sz="800" dirty="0"/>
              <a:t>分类器</a:t>
            </a:r>
          </a:p>
          <a:p>
            <a:pPr marL="0" indent="0">
              <a:buNone/>
            </a:pPr>
            <a:r>
              <a:rPr lang="en-US" altLang="zh-CN" sz="800"/>
              <a:t>lr = LogisticRegression()</a:t>
            </a:r>
          </a:p>
          <a:p>
            <a:pPr marL="0" indent="0">
              <a:buNone/>
            </a:pPr>
            <a:r>
              <a:rPr lang="en-US" altLang="zh-CN" sz="800"/>
              <a:t>lr.fit(train_ss_x, train_y)</a:t>
            </a:r>
          </a:p>
          <a:p>
            <a:pPr marL="0" indent="0">
              <a:buNone/>
            </a:pPr>
            <a:r>
              <a:rPr lang="en-US" altLang="zh-CN" sz="800" dirty="0" err="1"/>
              <a:t>predict_y</a:t>
            </a:r>
            <a:r>
              <a:rPr lang="en-US" altLang="zh-CN" sz="800" dirty="0"/>
              <a:t>=</a:t>
            </a:r>
            <a:r>
              <a:rPr lang="en-US" altLang="zh-CN" sz="800" dirty="0" err="1"/>
              <a:t>lr.predict</a:t>
            </a:r>
            <a:r>
              <a:rPr lang="en-US" altLang="zh-CN" sz="800" dirty="0"/>
              <a:t>(</a:t>
            </a:r>
            <a:r>
              <a:rPr lang="en-US" altLang="zh-CN" sz="800" dirty="0" err="1"/>
              <a:t>test_ss_x</a:t>
            </a:r>
            <a:r>
              <a:rPr lang="en-US" altLang="zh-CN" sz="800" dirty="0"/>
              <a:t>)</a:t>
            </a:r>
            <a:endParaRPr lang="zh-CN" altLang="zh-CN" sz="800" dirty="0"/>
          </a:p>
          <a:p>
            <a:pPr marL="0" indent="0">
              <a:buNone/>
            </a:pPr>
            <a:r>
              <a:rPr lang="en-US" altLang="zh-CN" sz="800" dirty="0"/>
              <a:t>print('LR</a:t>
            </a:r>
            <a:r>
              <a:rPr lang="zh-CN" altLang="zh-CN" sz="800" dirty="0"/>
              <a:t>准确率</a:t>
            </a:r>
            <a:r>
              <a:rPr lang="en-US" altLang="zh-CN" sz="800" dirty="0"/>
              <a:t>: %0.4lf' % </a:t>
            </a:r>
            <a:r>
              <a:rPr lang="en-US" altLang="zh-CN" sz="800" dirty="0" err="1"/>
              <a:t>accuracy_score</a:t>
            </a:r>
            <a:r>
              <a:rPr lang="en-US" altLang="zh-CN" sz="800" dirty="0"/>
              <a:t>(</a:t>
            </a:r>
            <a:r>
              <a:rPr lang="en-US" altLang="zh-CN" sz="800" dirty="0" err="1"/>
              <a:t>test_y</a:t>
            </a:r>
            <a:r>
              <a:rPr lang="en-US" altLang="zh-CN" sz="800" dirty="0"/>
              <a:t>, </a:t>
            </a:r>
            <a:r>
              <a:rPr lang="en-US" altLang="zh-CN" sz="800" dirty="0" err="1"/>
              <a:t>predict_y</a:t>
            </a:r>
            <a:r>
              <a:rPr lang="en-US" altLang="zh-CN" sz="800" dirty="0"/>
              <a:t>))</a:t>
            </a:r>
            <a:endParaRPr sz="800" dirty="0"/>
          </a:p>
        </p:txBody>
      </p:sp>
      <p:sp>
        <p:nvSpPr>
          <p:cNvPr id="2" name="文本框 1"/>
          <p:cNvSpPr txBox="1"/>
          <p:nvPr/>
        </p:nvSpPr>
        <p:spPr>
          <a:xfrm>
            <a:off x="5678170" y="1749665"/>
            <a:ext cx="1162685"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buFontTx/>
            </a:pPr>
            <a:r>
              <a:rPr kumimoji="0" lang="zh-CN" altLang="en-US" sz="2800" b="1" i="0" u="none" strike="noStrike" cap="none" spc="0" normalizeH="0" baseline="0" dirty="0">
                <a:ln>
                  <a:noFill/>
                </a:ln>
                <a:solidFill>
                  <a:srgbClr val="FF0000"/>
                </a:solidFill>
                <a:effectLst/>
                <a:uFillTx/>
                <a:latin typeface="+mn-lt"/>
                <a:ea typeface="+mn-ea"/>
                <a:cs typeface="+mn-cs"/>
                <a:sym typeface="Calibri" panose="020F0502020204030204"/>
              </a:rPr>
              <a:t>引用包</a:t>
            </a:r>
          </a:p>
        </p:txBody>
      </p:sp>
      <p:sp>
        <p:nvSpPr>
          <p:cNvPr id="7" name="圆角矩形 6"/>
          <p:cNvSpPr/>
          <p:nvPr/>
        </p:nvSpPr>
        <p:spPr>
          <a:xfrm>
            <a:off x="601980" y="2664460"/>
            <a:ext cx="4131310" cy="1314450"/>
          </a:xfrm>
          <a:prstGeom prst="roundRect">
            <a:avLst/>
          </a:prstGeom>
          <a:noFill/>
          <a:ln w="1270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圆角矩形 7"/>
          <p:cNvSpPr/>
          <p:nvPr/>
        </p:nvSpPr>
        <p:spPr>
          <a:xfrm>
            <a:off x="601980" y="3978910"/>
            <a:ext cx="4131310" cy="983615"/>
          </a:xfrm>
          <a:prstGeom prst="roundRect">
            <a:avLst/>
          </a:prstGeom>
          <a:noFill/>
          <a:ln w="1270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9" name="圆角矩形 8"/>
          <p:cNvSpPr/>
          <p:nvPr/>
        </p:nvSpPr>
        <p:spPr>
          <a:xfrm>
            <a:off x="601980" y="4962525"/>
            <a:ext cx="4131310" cy="739775"/>
          </a:xfrm>
          <a:prstGeom prst="roundRect">
            <a:avLst/>
          </a:prstGeom>
          <a:noFill/>
          <a:ln w="1270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0" name="圆角矩形 9"/>
          <p:cNvSpPr/>
          <p:nvPr/>
        </p:nvSpPr>
        <p:spPr>
          <a:xfrm>
            <a:off x="601980" y="5702300"/>
            <a:ext cx="4131310" cy="460375"/>
          </a:xfrm>
          <a:prstGeom prst="roundRect">
            <a:avLst/>
          </a:prstGeom>
          <a:noFill/>
          <a:ln w="1270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圆角矩形 10"/>
          <p:cNvSpPr/>
          <p:nvPr/>
        </p:nvSpPr>
        <p:spPr>
          <a:xfrm>
            <a:off x="601980" y="1427480"/>
            <a:ext cx="4131310" cy="1236980"/>
          </a:xfrm>
          <a:prstGeom prst="roundRect">
            <a:avLst/>
          </a:prstGeom>
          <a:noFill/>
          <a:ln w="1270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2" name="文本框 11"/>
          <p:cNvSpPr txBox="1"/>
          <p:nvPr/>
        </p:nvSpPr>
        <p:spPr>
          <a:xfrm>
            <a:off x="5706745" y="3061575"/>
            <a:ext cx="152019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buFontTx/>
            </a:pPr>
            <a:r>
              <a:rPr kumimoji="0" lang="zh-CN" altLang="en-US" sz="2800" b="1" i="0" u="none" strike="noStrike" cap="none" spc="0" normalizeH="0" baseline="0" dirty="0">
                <a:ln>
                  <a:noFill/>
                </a:ln>
                <a:solidFill>
                  <a:srgbClr val="FF0000"/>
                </a:solidFill>
                <a:effectLst/>
                <a:uFillTx/>
                <a:latin typeface="+mn-lt"/>
                <a:ea typeface="+mn-ea"/>
                <a:cs typeface="+mn-cs"/>
                <a:sym typeface="Calibri" panose="020F0502020204030204"/>
              </a:rPr>
              <a:t>数据加载</a:t>
            </a:r>
          </a:p>
        </p:txBody>
      </p:sp>
      <p:sp>
        <p:nvSpPr>
          <p:cNvPr id="13" name="文本框 12"/>
          <p:cNvSpPr txBox="1"/>
          <p:nvPr/>
        </p:nvSpPr>
        <p:spPr>
          <a:xfrm>
            <a:off x="5735320" y="4181715"/>
            <a:ext cx="1877695"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buFontTx/>
            </a:pPr>
            <a:r>
              <a:rPr kumimoji="0" lang="zh-CN" altLang="en-US" sz="2800" b="1" i="0" u="none" strike="noStrike" cap="none" spc="0" normalizeH="0" baseline="0" dirty="0">
                <a:ln>
                  <a:noFill/>
                </a:ln>
                <a:solidFill>
                  <a:srgbClr val="FF0000"/>
                </a:solidFill>
                <a:effectLst/>
                <a:uFillTx/>
                <a:latin typeface="+mn-lt"/>
                <a:ea typeface="+mn-ea"/>
                <a:cs typeface="+mn-cs"/>
                <a:sym typeface="Calibri" panose="020F0502020204030204"/>
              </a:rPr>
              <a:t>数据预处理</a:t>
            </a:r>
          </a:p>
        </p:txBody>
      </p:sp>
      <p:sp>
        <p:nvSpPr>
          <p:cNvPr id="14" name="文本框 13"/>
          <p:cNvSpPr txBox="1"/>
          <p:nvPr/>
        </p:nvSpPr>
        <p:spPr>
          <a:xfrm>
            <a:off x="5736590" y="5072620"/>
            <a:ext cx="152019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buFontTx/>
            </a:pPr>
            <a:r>
              <a:rPr kumimoji="0" lang="zh-CN" altLang="en-US" sz="2800" b="1" i="0" u="none" strike="noStrike" cap="none" spc="0" normalizeH="0" baseline="0" dirty="0">
                <a:ln>
                  <a:noFill/>
                </a:ln>
                <a:solidFill>
                  <a:srgbClr val="FF0000"/>
                </a:solidFill>
                <a:effectLst/>
                <a:uFillTx/>
                <a:latin typeface="+mn-lt"/>
                <a:ea typeface="+mn-ea"/>
                <a:cs typeface="+mn-cs"/>
                <a:sym typeface="Calibri" panose="020F0502020204030204"/>
              </a:rPr>
              <a:t>模型训练</a:t>
            </a:r>
          </a:p>
        </p:txBody>
      </p:sp>
      <p:sp>
        <p:nvSpPr>
          <p:cNvPr id="15" name="文本框 14"/>
          <p:cNvSpPr txBox="1"/>
          <p:nvPr/>
        </p:nvSpPr>
        <p:spPr>
          <a:xfrm>
            <a:off x="5753100" y="5702540"/>
            <a:ext cx="152019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buFontTx/>
            </a:pPr>
            <a:r>
              <a:rPr kumimoji="0" lang="zh-CN" altLang="en-US" sz="2800" b="1" i="0" u="none" strike="noStrike" cap="none" spc="0" normalizeH="0" baseline="0" dirty="0">
                <a:ln>
                  <a:noFill/>
                </a:ln>
                <a:solidFill>
                  <a:srgbClr val="FF0000"/>
                </a:solidFill>
                <a:effectLst/>
                <a:uFillTx/>
                <a:latin typeface="+mn-lt"/>
                <a:ea typeface="+mn-ea"/>
                <a:cs typeface="+mn-cs"/>
                <a:sym typeface="Calibri" panose="020F0502020204030204"/>
              </a:rPr>
              <a:t>模型评估</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zh-CN" dirty="0"/>
              <a:t>小结</a:t>
            </a:r>
          </a:p>
        </p:txBody>
      </p:sp>
      <p:sp>
        <p:nvSpPr>
          <p:cNvPr id="164" name="Content Placeholder 2"/>
          <p:cNvSpPr txBox="1">
            <a:spLocks noGrp="1"/>
          </p:cNvSpPr>
          <p:nvPr>
            <p:ph type="body" idx="1"/>
          </p:nvPr>
        </p:nvSpPr>
        <p:spPr>
          <a:xfrm>
            <a:off x="601980" y="2345635"/>
            <a:ext cx="4924177" cy="3816626"/>
          </a:xfrm>
          <a:prstGeom prst="rect">
            <a:avLst/>
          </a:prstGeom>
        </p:spPr>
        <p:txBody>
          <a:bodyPr>
            <a:normAutofit/>
          </a:bodyPr>
          <a:lstStyle/>
          <a:p>
            <a:r>
              <a:rPr lang="en-US" altLang="zh-CN" dirty="0"/>
              <a:t>Step1</a:t>
            </a:r>
            <a:r>
              <a:rPr lang="zh-CN" altLang="zh-CN" dirty="0"/>
              <a:t>引用工具包</a:t>
            </a:r>
          </a:p>
          <a:p>
            <a:r>
              <a:rPr lang="en-US" altLang="zh-CN" dirty="0"/>
              <a:t>Step2</a:t>
            </a:r>
            <a:r>
              <a:rPr lang="zh-CN" altLang="zh-CN" dirty="0"/>
              <a:t>数据预处理：方便后续处理</a:t>
            </a:r>
          </a:p>
          <a:p>
            <a:r>
              <a:rPr lang="en-US" altLang="zh-CN" dirty="0"/>
              <a:t>Step3</a:t>
            </a:r>
            <a:r>
              <a:rPr lang="zh-CN" altLang="zh-CN" dirty="0"/>
              <a:t>选择模型，比如</a:t>
            </a:r>
            <a:r>
              <a:rPr lang="en-US" altLang="zh-CN" dirty="0"/>
              <a:t>LR</a:t>
            </a:r>
            <a:endParaRPr lang="zh-CN" altLang="zh-CN" dirty="0"/>
          </a:p>
          <a:p>
            <a:r>
              <a:rPr lang="en-US" altLang="zh-CN" dirty="0"/>
              <a:t>Step4</a:t>
            </a:r>
            <a:r>
              <a:rPr lang="zh-CN" altLang="zh-CN" dirty="0"/>
              <a:t>训练模型（训练集）</a:t>
            </a:r>
          </a:p>
          <a:p>
            <a:r>
              <a:rPr lang="en-US" altLang="zh-CN" dirty="0"/>
              <a:t>Step5</a:t>
            </a:r>
            <a:r>
              <a:rPr lang="zh-CN" altLang="zh-CN" dirty="0"/>
              <a:t>模型评估（测试集）</a:t>
            </a:r>
          </a:p>
          <a:p>
            <a:pPr>
              <a:lnSpc>
                <a:spcPct val="170000"/>
              </a:lnSpc>
            </a:pPr>
            <a:endParaRPr lang="zh-CN" altLang="zh-CN" dirty="0"/>
          </a:p>
          <a:p>
            <a:pPr>
              <a:lnSpc>
                <a:spcPct val="170000"/>
              </a:lnSpc>
            </a:pPr>
            <a:endParaRPr sz="1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t>MNIST的</a:t>
            </a:r>
            <a:r>
              <a:rPr lang="en-US" altLang="zh-CN" dirty="0"/>
              <a:t>10</a:t>
            </a:r>
            <a:r>
              <a:rPr lang="zh-CN" altLang="zh-CN" dirty="0"/>
              <a:t>种解法</a:t>
            </a:r>
          </a:p>
        </p:txBody>
      </p:sp>
      <p:graphicFrame>
        <p:nvGraphicFramePr>
          <p:cNvPr id="2" name="表格 1"/>
          <p:cNvGraphicFramePr>
            <a:graphicFrameLocks noGrp="1"/>
          </p:cNvGraphicFramePr>
          <p:nvPr>
            <p:custDataLst>
              <p:tags r:id="rId1"/>
            </p:custDataLst>
          </p:nvPr>
        </p:nvGraphicFramePr>
        <p:xfrm>
          <a:off x="536713" y="1585901"/>
          <a:ext cx="11449878" cy="4679345"/>
        </p:xfrm>
        <a:graphic>
          <a:graphicData uri="http://schemas.openxmlformats.org/drawingml/2006/table">
            <a:tbl>
              <a:tblPr firstRow="1" firstCol="1" bandRow="1">
                <a:tableStyleId>{F2DE63D5-997A-4646-A377-4702673A728D}</a:tableStyleId>
              </a:tblPr>
              <a:tblGrid>
                <a:gridCol w="3760644">
                  <a:extLst>
                    <a:ext uri="{9D8B030D-6E8A-4147-A177-3AD203B41FA5}">
                      <a16:colId xmlns:a16="http://schemas.microsoft.com/office/drawing/2014/main" val="20000"/>
                    </a:ext>
                  </a:extLst>
                </a:gridCol>
                <a:gridCol w="7689234">
                  <a:extLst>
                    <a:ext uri="{9D8B030D-6E8A-4147-A177-3AD203B41FA5}">
                      <a16:colId xmlns:a16="http://schemas.microsoft.com/office/drawing/2014/main" val="20001"/>
                    </a:ext>
                  </a:extLst>
                </a:gridCol>
              </a:tblGrid>
              <a:tr h="425395">
                <a:tc>
                  <a:txBody>
                    <a:bodyPr/>
                    <a:lstStyle/>
                    <a:p>
                      <a:pPr algn="l">
                        <a:spcAft>
                          <a:spcPts val="0"/>
                        </a:spcAft>
                      </a:pPr>
                      <a:r>
                        <a:rPr lang="zh-CN" sz="1800" kern="100">
                          <a:effectLst/>
                        </a:rPr>
                        <a:t>算法</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dirty="0">
                          <a:effectLst/>
                        </a:rPr>
                        <a:t>工具</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0"/>
                  </a:ext>
                </a:extLst>
              </a:tr>
              <a:tr h="425395">
                <a:tc>
                  <a:txBody>
                    <a:bodyPr/>
                    <a:lstStyle/>
                    <a:p>
                      <a:pPr algn="l">
                        <a:spcAft>
                          <a:spcPts val="0"/>
                        </a:spcAft>
                      </a:pPr>
                      <a:r>
                        <a:rPr lang="en-US" sz="1800" kern="100">
                          <a:effectLst/>
                        </a:rPr>
                        <a:t>Logistic Regression</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sklearn.linear_model import LogisticRegression</a:t>
                      </a:r>
                    </a:p>
                  </a:txBody>
                  <a:tcPr marL="132901" marR="132901" marT="0" marB="0" anchor="ctr"/>
                </a:tc>
                <a:extLst>
                  <a:ext uri="{0D108BD9-81ED-4DB2-BD59-A6C34878D82A}">
                    <a16:rowId xmlns:a16="http://schemas.microsoft.com/office/drawing/2014/main" val="10001"/>
                  </a:ext>
                </a:extLst>
              </a:tr>
              <a:tr h="425395">
                <a:tc>
                  <a:txBody>
                    <a:bodyPr/>
                    <a:lstStyle/>
                    <a:p>
                      <a:pPr algn="l">
                        <a:spcAft>
                          <a:spcPts val="0"/>
                        </a:spcAft>
                      </a:pPr>
                      <a:r>
                        <a:rPr lang="en-US" altLang="zh-CN" sz="1800" kern="100">
                          <a:effectLst/>
                        </a:rPr>
                        <a:t>CART</a:t>
                      </a:r>
                      <a:r>
                        <a:rPr lang="zh-CN" altLang="en-US" sz="1800" kern="100">
                          <a:effectLst/>
                          <a:ea typeface="宋体" panose="02010600030101010101" pitchFamily="2" charset="-122"/>
                        </a:rPr>
                        <a:t>，</a:t>
                      </a:r>
                      <a:r>
                        <a:rPr lang="en-US" altLang="zh-CN" sz="1800" kern="100">
                          <a:effectLst/>
                        </a:rPr>
                        <a:t>ID3</a:t>
                      </a:r>
                      <a:r>
                        <a:rPr lang="zh-CN" altLang="en-US" sz="1800" kern="100">
                          <a:effectLst/>
                          <a:ea typeface="宋体" panose="02010600030101010101" pitchFamily="2" charset="-122"/>
                        </a:rPr>
                        <a:t>（</a:t>
                      </a:r>
                      <a:r>
                        <a:rPr lang="zh-CN" sz="1800" kern="100">
                          <a:effectLst/>
                        </a:rPr>
                        <a:t>决策树）</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sklearn.tree import DecisionTreeClassifier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2"/>
                  </a:ext>
                </a:extLst>
              </a:tr>
              <a:tr h="425395">
                <a:tc>
                  <a:txBody>
                    <a:bodyPr/>
                    <a:lstStyle/>
                    <a:p>
                      <a:pPr algn="l">
                        <a:spcAft>
                          <a:spcPts val="0"/>
                        </a:spcAft>
                        <a:buNone/>
                      </a:pPr>
                      <a:r>
                        <a:rPr lang="en-US" altLang="zh-CN" sz="1800" kern="100">
                          <a:effectLst/>
                          <a:latin typeface="Calibri" panose="020F0502020204030204" charset="0"/>
                          <a:ea typeface="宋体" panose="02010600030101010101" pitchFamily="2" charset="-122"/>
                          <a:cs typeface="Times New Roman" panose="02020603050405020304" pitchFamily="18" charset="0"/>
                        </a:rPr>
                        <a:t>LDA</a:t>
                      </a:r>
                    </a:p>
                  </a:txBody>
                  <a:tcPr marL="132901" marR="132901" marT="0" marB="0" anchor="ctr"/>
                </a:tc>
                <a:tc>
                  <a:txBody>
                    <a:bodyPr/>
                    <a:lstStyle/>
                    <a:p>
                      <a:pPr algn="l">
                        <a:spcAft>
                          <a:spcPts val="0"/>
                        </a:spcAft>
                        <a:buNone/>
                      </a:pPr>
                      <a:r>
                        <a:rPr lang="en-US" altLang="en-US" sz="1800" kern="100" dirty="0" err="1">
                          <a:effectLst/>
                        </a:rPr>
                        <a:t>from sklearn.discriminant_analysis import LinearDiscriminantAnalysis  </a:t>
                      </a:r>
                    </a:p>
                  </a:txBody>
                  <a:tcPr marL="132901" marR="132901" marT="0" marB="0" anchor="ctr"/>
                </a:tc>
                <a:extLst>
                  <a:ext uri="{0D108BD9-81ED-4DB2-BD59-A6C34878D82A}">
                    <a16:rowId xmlns:a16="http://schemas.microsoft.com/office/drawing/2014/main" val="10003"/>
                  </a:ext>
                </a:extLst>
              </a:tr>
              <a:tr h="425395">
                <a:tc>
                  <a:txBody>
                    <a:bodyPr/>
                    <a:lstStyle/>
                    <a:p>
                      <a:pPr algn="l">
                        <a:spcAft>
                          <a:spcPts val="0"/>
                        </a:spcAft>
                      </a:pPr>
                      <a:r>
                        <a:rPr lang="zh-CN" sz="1800" kern="100">
                          <a:effectLst/>
                        </a:rPr>
                        <a:t>朴素贝叶斯</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from </a:t>
                      </a:r>
                      <a:r>
                        <a:rPr lang="en-US" sz="1800" kern="100" dirty="0" err="1">
                          <a:effectLst/>
                        </a:rPr>
                        <a:t>sklearn.naive_bayes</a:t>
                      </a:r>
                      <a:r>
                        <a:rPr lang="en-US" sz="1800" kern="100" dirty="0">
                          <a:effectLst/>
                        </a:rPr>
                        <a:t> import </a:t>
                      </a:r>
                      <a:r>
                        <a:rPr lang="en-US" altLang="en-US" sz="1800" kern="100" dirty="0" err="1">
                          <a:effectLst/>
                          <a:sym typeface="+mn-ea"/>
                        </a:rPr>
                        <a:t>BernoulliNB</a:t>
                      </a:r>
                      <a:endParaRPr lang="en-US" sz="1800" kern="100" dirty="0" err="1">
                        <a:effectLst/>
                      </a:endParaRPr>
                    </a:p>
                  </a:txBody>
                  <a:tcPr marL="132901" marR="132901" marT="0" marB="0" anchor="ctr"/>
                </a:tc>
                <a:extLst>
                  <a:ext uri="{0D108BD9-81ED-4DB2-BD59-A6C34878D82A}">
                    <a16:rowId xmlns:a16="http://schemas.microsoft.com/office/drawing/2014/main" val="10004"/>
                  </a:ext>
                </a:extLst>
              </a:tr>
              <a:tr h="425395">
                <a:tc>
                  <a:txBody>
                    <a:bodyPr/>
                    <a:lstStyle/>
                    <a:p>
                      <a:pPr algn="l">
                        <a:spcAft>
                          <a:spcPts val="0"/>
                        </a:spcAft>
                      </a:pPr>
                      <a:r>
                        <a:rPr lang="en-US" sz="1800" kern="100">
                          <a:effectLst/>
                        </a:rPr>
                        <a:t>SVM</a:t>
                      </a:r>
                      <a:endParaRPr lang="zh-CN" altLang="en-US"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 import svm</a:t>
                      </a:r>
                    </a:p>
                  </a:txBody>
                  <a:tcPr marL="132901" marR="132901" marT="0" marB="0" anchor="ctr"/>
                </a:tc>
                <a:extLst>
                  <a:ext uri="{0D108BD9-81ED-4DB2-BD59-A6C34878D82A}">
                    <a16:rowId xmlns:a16="http://schemas.microsoft.com/office/drawing/2014/main" val="10005"/>
                  </a:ext>
                </a:extLst>
              </a:tr>
              <a:tr h="425395">
                <a:tc>
                  <a:txBody>
                    <a:bodyPr/>
                    <a:lstStyle/>
                    <a:p>
                      <a:pPr algn="l">
                        <a:spcAft>
                          <a:spcPts val="0"/>
                        </a:spcAft>
                      </a:pPr>
                      <a:r>
                        <a:rPr lang="en-US" sz="1800" kern="100">
                          <a:effectLst/>
                        </a:rPr>
                        <a:t>KNN</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sklearn.neighbors import KNeighborsClassifier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6"/>
                  </a:ext>
                </a:extLst>
              </a:tr>
              <a:tr h="425395">
                <a:tc>
                  <a:txBody>
                    <a:bodyPr/>
                    <a:lstStyle/>
                    <a:p>
                      <a:pPr algn="l">
                        <a:spcAft>
                          <a:spcPts val="0"/>
                        </a:spcAft>
                      </a:pPr>
                      <a:r>
                        <a:rPr lang="en-US" sz="1800" kern="100">
                          <a:effectLst/>
                        </a:rPr>
                        <a:t>Adaboost</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sklearn.ensemble import  AdaBoostClassifier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7"/>
                  </a:ext>
                </a:extLst>
              </a:tr>
              <a:tr h="425395">
                <a:tc>
                  <a:txBody>
                    <a:bodyPr/>
                    <a:lstStyle/>
                    <a:p>
                      <a:pPr algn="l">
                        <a:spcAft>
                          <a:spcPts val="0"/>
                        </a:spcAft>
                      </a:pPr>
                      <a:r>
                        <a:rPr lang="en-US" sz="1800" kern="100">
                          <a:effectLst/>
                        </a:rPr>
                        <a:t>XGBoost</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xgboost import XGBClassifier</a:t>
                      </a:r>
                    </a:p>
                  </a:txBody>
                  <a:tcPr marL="132901" marR="132901" marT="0" marB="0" anchor="ctr"/>
                </a:tc>
                <a:extLst>
                  <a:ext uri="{0D108BD9-81ED-4DB2-BD59-A6C34878D82A}">
                    <a16:rowId xmlns:a16="http://schemas.microsoft.com/office/drawing/2014/main" val="10008"/>
                  </a:ext>
                </a:extLst>
              </a:tr>
              <a:tr h="425395">
                <a:tc>
                  <a:txBody>
                    <a:bodyPr/>
                    <a:lstStyle/>
                    <a:p>
                      <a:pPr algn="l">
                        <a:spcAft>
                          <a:spcPts val="0"/>
                        </a:spcAft>
                      </a:pPr>
                      <a:r>
                        <a:rPr lang="en-US" sz="1800" kern="100">
                          <a:effectLst/>
                        </a:rPr>
                        <a:t>TPOT</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tpot import TPOTClassifier</a:t>
                      </a:r>
                    </a:p>
                  </a:txBody>
                  <a:tcPr marL="132901" marR="132901" marT="0" marB="0" anchor="ctr"/>
                </a:tc>
                <a:extLst>
                  <a:ext uri="{0D108BD9-81ED-4DB2-BD59-A6C34878D82A}">
                    <a16:rowId xmlns:a16="http://schemas.microsoft.com/office/drawing/2014/main" val="10009"/>
                  </a:ext>
                </a:extLst>
              </a:tr>
              <a:tr h="425395">
                <a:tc>
                  <a:txBody>
                    <a:bodyPr/>
                    <a:lstStyle/>
                    <a:p>
                      <a:pPr algn="l">
                        <a:spcAft>
                          <a:spcPts val="0"/>
                        </a:spcAft>
                      </a:pPr>
                      <a:r>
                        <a:rPr lang="en-US" sz="1800" kern="100">
                          <a:effectLst/>
                        </a:rPr>
                        <a:t>keras</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dirty="0">
                          <a:effectLst/>
                          <a:latin typeface="Calibri" panose="020F0502020204030204" charset="0"/>
                          <a:ea typeface="宋体" panose="02010600030101010101" pitchFamily="2" charset="-122"/>
                          <a:cs typeface="Times New Roman" panose="02020603050405020304" pitchFamily="18" charset="0"/>
                        </a:rPr>
                        <a:t>import keras</a:t>
                      </a:r>
                    </a:p>
                  </a:txBody>
                  <a:tcPr marL="132901" marR="132901" marT="0" marB="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sz="2800" dirty="0">
                <a:sym typeface="+mn-ea"/>
              </a:rPr>
              <a:t>pip install</a:t>
            </a:r>
            <a:r>
              <a:rPr lang="zh-CN" sz="2800" dirty="0">
                <a:ea typeface="宋体" panose="02010600030101010101" pitchFamily="2" charset="-122"/>
                <a:sym typeface="+mn-ea"/>
              </a:rPr>
              <a:t>加速</a:t>
            </a:r>
            <a:endParaRPr lang="zh-CN" altLang="zh-CN" sz="2800" dirty="0"/>
          </a:p>
        </p:txBody>
      </p:sp>
      <p:pic>
        <p:nvPicPr>
          <p:cNvPr id="3" name="图片 2"/>
          <p:cNvPicPr>
            <a:picLocks noChangeAspect="1"/>
          </p:cNvPicPr>
          <p:nvPr/>
        </p:nvPicPr>
        <p:blipFill>
          <a:blip r:embed="rId3"/>
          <a:stretch>
            <a:fillRect/>
          </a:stretch>
        </p:blipFill>
        <p:spPr>
          <a:xfrm>
            <a:off x="3149600" y="5391785"/>
            <a:ext cx="6891020" cy="1127125"/>
          </a:xfrm>
          <a:prstGeom prst="rect">
            <a:avLst/>
          </a:prstGeom>
        </p:spPr>
      </p:pic>
      <p:sp>
        <p:nvSpPr>
          <p:cNvPr id="5" name="Content Placeholder 2"/>
          <p:cNvSpPr txBox="1">
            <a:spLocks noGrp="1"/>
          </p:cNvSpPr>
          <p:nvPr>
            <p:ph type="body" idx="1"/>
          </p:nvPr>
        </p:nvSpPr>
        <p:spPr>
          <a:xfrm>
            <a:off x="838200" y="1419860"/>
            <a:ext cx="10326370" cy="4351655"/>
          </a:xfrm>
          <a:prstGeom prst="rect">
            <a:avLst/>
          </a:prstGeom>
        </p:spPr>
        <p:txBody>
          <a:bodyPr>
            <a:norm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ln>
                  <a:noFill/>
                </a:ln>
                <a:effectLst/>
                <a:latin typeface="宋体" panose="02010600030101010101" pitchFamily="2" charset="-122"/>
                <a:ea typeface="宋体" panose="02010600030101010101" pitchFamily="2" charset="-122"/>
                <a:sym typeface="Calibri" panose="020F0502020204030204"/>
              </a:rPr>
              <a:t>pip国内的镜像：</a:t>
            </a:r>
          </a:p>
          <a:p>
            <a:pPr marR="0" algn="l" defTabSz="914400" rtl="0" fontAlgn="auto" latinLnBrk="0" hangingPunct="0">
              <a:lnSpc>
                <a:spcPct val="100000"/>
              </a:lnSpc>
              <a:spcBef>
                <a:spcPts val="0"/>
              </a:spcBef>
              <a:spcAft>
                <a:spcPts val="0"/>
              </a:spcAft>
              <a:buClrTx/>
              <a:buSzTx/>
            </a:pPr>
            <a:r>
              <a:rPr lang="zh-CN" altLang="en-US" dirty="0">
                <a:ln>
                  <a:noFill/>
                </a:ln>
                <a:effectLst/>
                <a:latin typeface="宋体" panose="02010600030101010101" pitchFamily="2" charset="-122"/>
                <a:ea typeface="宋体" panose="02010600030101010101" pitchFamily="2" charset="-122"/>
                <a:sym typeface="Calibri" panose="020F0502020204030204"/>
              </a:rPr>
              <a:t>阿里云 http://mirrors.aliyun.com/pypi/simple/</a:t>
            </a:r>
          </a:p>
          <a:p>
            <a:pPr marR="0" algn="l" defTabSz="914400" rtl="0" fontAlgn="auto" latinLnBrk="0" hangingPunct="0">
              <a:lnSpc>
                <a:spcPct val="100000"/>
              </a:lnSpc>
              <a:spcBef>
                <a:spcPts val="0"/>
              </a:spcBef>
              <a:spcAft>
                <a:spcPts val="0"/>
              </a:spcAft>
              <a:buClrTx/>
              <a:buSzTx/>
            </a:pPr>
            <a:r>
              <a:rPr lang="zh-CN" altLang="en-US" dirty="0">
                <a:ln>
                  <a:noFill/>
                </a:ln>
                <a:effectLst/>
                <a:latin typeface="宋体" panose="02010600030101010101" pitchFamily="2" charset="-122"/>
                <a:ea typeface="宋体" panose="02010600030101010101" pitchFamily="2" charset="-122"/>
                <a:sym typeface="Calibri" panose="020F0502020204030204"/>
              </a:rPr>
              <a:t>中国科技大学 https://pypi.mirrors.ustc.edu.cn/simple/</a:t>
            </a:r>
          </a:p>
          <a:p>
            <a:pPr marR="0" algn="l" defTabSz="914400" rtl="0" fontAlgn="auto" latinLnBrk="0" hangingPunct="0">
              <a:lnSpc>
                <a:spcPct val="100000"/>
              </a:lnSpc>
              <a:spcBef>
                <a:spcPts val="0"/>
              </a:spcBef>
              <a:spcAft>
                <a:spcPts val="0"/>
              </a:spcAft>
              <a:buClrTx/>
              <a:buSzTx/>
            </a:pPr>
            <a:r>
              <a:rPr lang="zh-CN" altLang="en-US" dirty="0">
                <a:ln>
                  <a:noFill/>
                </a:ln>
                <a:effectLst/>
                <a:latin typeface="宋体" panose="02010600030101010101" pitchFamily="2" charset="-122"/>
                <a:ea typeface="宋体" panose="02010600030101010101" pitchFamily="2" charset="-122"/>
                <a:sym typeface="Calibri" panose="020F0502020204030204"/>
              </a:rPr>
              <a:t>豆瓣(douban) http://pypi.douban.com/simple/</a:t>
            </a:r>
          </a:p>
          <a:p>
            <a:pPr marR="0" algn="l" defTabSz="914400" rtl="0" fontAlgn="auto" latinLnBrk="0" hangingPunct="0">
              <a:lnSpc>
                <a:spcPct val="100000"/>
              </a:lnSpc>
              <a:spcBef>
                <a:spcPts val="0"/>
              </a:spcBef>
              <a:spcAft>
                <a:spcPts val="0"/>
              </a:spcAft>
              <a:buClrTx/>
              <a:buSzTx/>
            </a:pPr>
            <a:r>
              <a:rPr lang="zh-CN" altLang="en-US" dirty="0">
                <a:ln>
                  <a:noFill/>
                </a:ln>
                <a:effectLst/>
                <a:latin typeface="宋体" panose="02010600030101010101" pitchFamily="2" charset="-122"/>
                <a:ea typeface="宋体" panose="02010600030101010101" pitchFamily="2" charset="-122"/>
                <a:sym typeface="Calibri" panose="020F0502020204030204"/>
              </a:rPr>
              <a:t>清华大学 https://pypi.tuna.tsinghua.edu.cn/simple/</a:t>
            </a:r>
          </a:p>
          <a:p>
            <a:pPr marR="0" algn="l" defTabSz="914400" rtl="0" fontAlgn="auto" latinLnBrk="0" hangingPunct="0">
              <a:lnSpc>
                <a:spcPct val="100000"/>
              </a:lnSpc>
              <a:spcBef>
                <a:spcPts val="0"/>
              </a:spcBef>
              <a:spcAft>
                <a:spcPts val="0"/>
              </a:spcAft>
              <a:buClrTx/>
              <a:buSzTx/>
            </a:pPr>
            <a:r>
              <a:rPr lang="zh-CN" altLang="en-US" dirty="0">
                <a:ln>
                  <a:noFill/>
                </a:ln>
                <a:effectLst/>
                <a:latin typeface="宋体" panose="02010600030101010101" pitchFamily="2" charset="-122"/>
                <a:ea typeface="宋体" panose="02010600030101010101" pitchFamily="2" charset="-122"/>
                <a:sym typeface="Calibri" panose="020F0502020204030204"/>
              </a:rPr>
              <a:t>中国科学技术大学 http://pypi.mirrors.ustc.edu.cn/simple/</a:t>
            </a:r>
          </a:p>
          <a:p>
            <a:pPr marL="0" marR="0" indent="0" algn="l" defTabSz="914400" rtl="0" fontAlgn="auto" latinLnBrk="0" hangingPunct="0">
              <a:lnSpc>
                <a:spcPct val="100000"/>
              </a:lnSpc>
              <a:spcBef>
                <a:spcPts val="0"/>
              </a:spcBef>
              <a:spcAft>
                <a:spcPts val="0"/>
              </a:spcAft>
              <a:buClrTx/>
              <a:buSzTx/>
              <a:buFontTx/>
              <a:buNone/>
            </a:pPr>
            <a:endParaRPr lang="zh-CN" dirty="0">
              <a:latin typeface="宋体" panose="02010600030101010101" pitchFamily="2" charset="-122"/>
              <a:ea typeface="宋体" panose="0201060003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lang="zh-CN" dirty="0">
                <a:latin typeface="宋体" panose="02010600030101010101" pitchFamily="2" charset="-122"/>
                <a:ea typeface="宋体" panose="02010600030101010101" pitchFamily="2" charset="-122"/>
              </a:rPr>
              <a:t>使用方法：</a:t>
            </a:r>
          </a:p>
          <a:p>
            <a:pPr marL="0" marR="0" indent="0" algn="l" defTabSz="914400" rtl="0" fontAlgn="auto" latinLnBrk="0" hangingPunct="0">
              <a:lnSpc>
                <a:spcPct val="100000"/>
              </a:lnSpc>
              <a:spcBef>
                <a:spcPts val="0"/>
              </a:spcBef>
              <a:spcAft>
                <a:spcPts val="0"/>
              </a:spcAft>
              <a:buClrTx/>
              <a:buSzTx/>
              <a:buFontTx/>
              <a:buNone/>
            </a:pPr>
            <a:r>
              <a:rPr lang="zh-CN" dirty="0">
                <a:latin typeface="宋体" panose="02010600030101010101" pitchFamily="2" charset="-122"/>
                <a:ea typeface="宋体" panose="02010600030101010101" pitchFamily="2" charset="-122"/>
              </a:rPr>
              <a:t>pip install tensorflow -i https://pypi.tuna.tsinghua.edu.cn/simple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对数据</a:t>
            </a:r>
            <a:r>
              <a:rPr lang="en-US" altLang="zh-CN">
                <a:ea typeface="宋体" panose="02010600030101010101" pitchFamily="2" charset="-122"/>
                <a:sym typeface="+mn-ea"/>
              </a:rPr>
              <a:t>Feature</a:t>
            </a:r>
            <a:r>
              <a:rPr lang="zh-CN" altLang="zh-CN">
                <a:ea typeface="宋体" panose="02010600030101010101" pitchFamily="2" charset="-122"/>
                <a:sym typeface="+mn-ea"/>
              </a:rPr>
              <a:t>进行思考</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现有数据的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是否充分？</a:t>
            </a:r>
            <a:endParaRPr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比如</a:t>
            </a:r>
            <a:r>
              <a:rPr lang="en-US" altLang="zh-CN" sz="1800" dirty="0">
                <a:ea typeface="宋体" panose="02010600030101010101" pitchFamily="2" charset="-122"/>
                <a:sym typeface="+mn-ea"/>
              </a:rPr>
              <a:t>量化投资，基于大数据预测未来股票的波动，根据预测结果进行</a:t>
            </a:r>
            <a:r>
              <a:rPr lang="zh-CN" altLang="en-US" sz="1800" dirty="0">
                <a:ea typeface="宋体" panose="02010600030101010101" pitchFamily="2" charset="-122"/>
                <a:sym typeface="+mn-ea"/>
              </a:rPr>
              <a:t>股票</a:t>
            </a:r>
            <a:r>
              <a:rPr lang="en-US" altLang="zh-CN" sz="1800" dirty="0">
                <a:ea typeface="宋体" panose="02010600030101010101" pitchFamily="2" charset="-122"/>
                <a:sym typeface="+mn-ea"/>
              </a:rPr>
              <a:t>买卖</a:t>
            </a:r>
          </a:p>
          <a:p>
            <a:pPr>
              <a:lnSpc>
                <a:spcPct val="150000"/>
              </a:lnSpc>
            </a:pPr>
            <a:r>
              <a:rPr lang="en-US" altLang="zh-CN" sz="1800" dirty="0">
                <a:ea typeface="宋体" panose="02010600030101010101" pitchFamily="2" charset="-122"/>
                <a:sym typeface="+mn-ea"/>
              </a:rPr>
              <a:t>Thinking</a:t>
            </a:r>
            <a:r>
              <a:rPr lang="zh-CN" altLang="zh-CN" sz="1800" dirty="0">
                <a:ea typeface="宋体" panose="02010600030101010101" pitchFamily="2" charset="-122"/>
                <a:sym typeface="+mn-ea"/>
              </a:rPr>
              <a:t>：如果有</a:t>
            </a:r>
            <a:r>
              <a:rPr lang="en-US" altLang="zh-CN" sz="1800" dirty="0">
                <a:ea typeface="宋体" panose="02010600030101010101" pitchFamily="2" charset="-122"/>
                <a:sym typeface="+mn-ea"/>
              </a:rPr>
              <a:t>以往股票的所有历史数据，是否可以根据这些数据做出一个预测率高的数据分析系统呢？</a:t>
            </a:r>
          </a:p>
        </p:txBody>
      </p:sp>
      <p:pic>
        <p:nvPicPr>
          <p:cNvPr id="2" name="图片 1"/>
          <p:cNvPicPr>
            <a:picLocks noChangeAspect="1"/>
          </p:cNvPicPr>
          <p:nvPr/>
        </p:nvPicPr>
        <p:blipFill>
          <a:blip r:embed="rId4"/>
          <a:stretch>
            <a:fillRect/>
          </a:stretch>
        </p:blipFill>
        <p:spPr>
          <a:xfrm>
            <a:off x="6442710" y="2276475"/>
            <a:ext cx="5238750" cy="2305050"/>
          </a:xfrm>
          <a:prstGeom prst="rect">
            <a:avLst/>
          </a:prstGeom>
        </p:spPr>
      </p:pic>
    </p:spTree>
    <p:custDataLst>
      <p:tags r:id="rId1"/>
    </p:custData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dirty="0">
                <a:ea typeface="宋体" panose="02010600030101010101" pitchFamily="2" charset="-122"/>
              </a:rPr>
              <a:t>TPOT：基于Python的AutoML工具</a:t>
            </a:r>
            <a:endParaRPr lang="zh-CN" altLang="en-US" dirty="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1387475" y="2242820"/>
            <a:ext cx="8841105" cy="4204970"/>
          </a:xfrm>
          <a:prstGeom prst="rect">
            <a:avLst/>
          </a:prstGeom>
        </p:spPr>
      </p:pic>
      <p:sp>
        <p:nvSpPr>
          <p:cNvPr id="5" name="文本框 4"/>
          <p:cNvSpPr txBox="1"/>
          <p:nvPr/>
        </p:nvSpPr>
        <p:spPr>
          <a:xfrm>
            <a:off x="870585" y="1228725"/>
            <a:ext cx="7726680" cy="922020"/>
          </a:xfrm>
          <a:prstGeom prst="rect">
            <a:avLst/>
          </a:prstGeom>
          <a:noFill/>
        </p:spPr>
        <p:txBody>
          <a:bodyPr wrap="none" rtlCol="0" anchor="t">
            <a:spAutoFit/>
          </a:bodyPr>
          <a:lstStyle/>
          <a:p>
            <a:pPr algn="l"/>
            <a:r>
              <a:rPr lang="en-US" altLang="zh-CN" kern="100" dirty="0">
                <a:latin typeface="宋体" panose="02010600030101010101" pitchFamily="2" charset="-122"/>
                <a:ea typeface="宋体" panose="02010600030101010101" pitchFamily="2" charset="-122"/>
                <a:cs typeface="宋体" panose="02010600030101010101" pitchFamily="2" charset="-122"/>
                <a:sym typeface="+mn-ea"/>
              </a:rPr>
              <a:t>TPOT </a:t>
            </a:r>
            <a:r>
              <a:rPr lang="en-US" altLang="zh-CN" u="sng" kern="100" dirty="0">
                <a:solidFill>
                  <a:srgbClr val="0000FF"/>
                </a:solidFill>
                <a:latin typeface="宋体" panose="02010600030101010101" pitchFamily="2" charset="-122"/>
                <a:ea typeface="宋体" panose="02010600030101010101" pitchFamily="2" charset="-122"/>
                <a:cs typeface="宋体" panose="02010600030101010101" pitchFamily="2" charset="-122"/>
                <a:sym typeface="+mn-ea"/>
                <a:hlinkClick r:id="rId4"/>
              </a:rPr>
              <a:t>https://github.com/EpistasisLab/tpot</a:t>
            </a:r>
            <a:r>
              <a:rPr lang="en-US" altLang="zh-CN" kern="100" dirty="0">
                <a:latin typeface="宋体" panose="02010600030101010101" pitchFamily="2" charset="-122"/>
                <a:ea typeface="宋体" panose="02010600030101010101" pitchFamily="2" charset="-122"/>
                <a:cs typeface="宋体" panose="02010600030101010101" pitchFamily="2" charset="-122"/>
                <a:sym typeface="+mn-ea"/>
              </a:rPr>
              <a:t> </a:t>
            </a:r>
            <a:r>
              <a:rPr lang="zh-CN" altLang="zh-CN" kern="1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kern="100" dirty="0">
                <a:latin typeface="宋体" panose="02010600030101010101" pitchFamily="2" charset="-122"/>
                <a:ea typeface="宋体" panose="02010600030101010101" pitchFamily="2" charset="-122"/>
                <a:cs typeface="宋体" panose="02010600030101010101" pitchFamily="2" charset="-122"/>
                <a:sym typeface="+mn-ea"/>
              </a:rPr>
              <a:t>6.2K</a:t>
            </a:r>
            <a:r>
              <a:rPr lang="zh-CN" altLang="zh-CN" kern="100" dirty="0">
                <a:latin typeface="宋体" panose="02010600030101010101" pitchFamily="2" charset="-122"/>
                <a:ea typeface="宋体" panose="02010600030101010101" pitchFamily="2" charset="-122"/>
                <a:cs typeface="宋体" panose="02010600030101010101" pitchFamily="2" charset="-122"/>
                <a:sym typeface="+mn-ea"/>
              </a:rPr>
              <a:t>）</a:t>
            </a:r>
          </a:p>
          <a:p>
            <a:pPr algn="l"/>
            <a:r>
              <a:rPr lang="zh-CN" altLang="en-US">
                <a:latin typeface="宋体" panose="02010600030101010101" pitchFamily="2" charset="-122"/>
                <a:ea typeface="宋体" panose="02010600030101010101" pitchFamily="2" charset="-122"/>
                <a:cs typeface="宋体" panose="02010600030101010101" pitchFamily="2" charset="-122"/>
              </a:rPr>
              <a:t>TPOT可以解决：特征选择，模型选择，但不包括数据清洗</a:t>
            </a:r>
          </a:p>
          <a:p>
            <a:pPr algn="l"/>
            <a:r>
              <a:rPr lang="zh-CN" altLang="en-US">
                <a:latin typeface="宋体" panose="02010600030101010101" pitchFamily="2" charset="-122"/>
                <a:ea typeface="宋体" panose="02010600030101010101" pitchFamily="2" charset="-122"/>
                <a:cs typeface="宋体" panose="02010600030101010101" pitchFamily="2" charset="-122"/>
              </a:rPr>
              <a:t>处理小规模数据非常快，大规模数据非常慢。可以先抽样小部分，使用TPOT</a:t>
            </a:r>
          </a:p>
        </p:txBody>
      </p:sp>
      <p:sp>
        <p:nvSpPr>
          <p:cNvPr id="4" name="文本框 3"/>
          <p:cNvSpPr txBox="1"/>
          <p:nvPr/>
        </p:nvSpPr>
        <p:spPr>
          <a:xfrm>
            <a:off x="4356735" y="6447790"/>
            <a:ext cx="4043680" cy="368300"/>
          </a:xfrm>
          <a:prstGeom prst="rect">
            <a:avLst/>
          </a:prstGeom>
          <a:noFill/>
        </p:spPr>
        <p:txBody>
          <a:bodyPr wrap="none" rtlCol="0" anchor="t">
            <a:spAutoFit/>
          </a:bodyPr>
          <a:lstStyle/>
          <a:p>
            <a:pPr algn="l"/>
            <a:r>
              <a:rPr lang="zh-CN" altLang="en-US">
                <a:sym typeface="+mn-ea"/>
              </a:rPr>
              <a:t>An example machine learning pipeline</a:t>
            </a: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dirty="0">
                <a:ea typeface="宋体" panose="02010600030101010101" pitchFamily="2" charset="-122"/>
              </a:rPr>
              <a:t>TPOT：基于Python的AutoML工具</a:t>
            </a:r>
            <a:endParaRPr lang="zh-CN" altLang="en-US" dirty="0">
              <a:ea typeface="宋体" panose="02010600030101010101" pitchFamily="2" charset="-122"/>
            </a:endParaRPr>
          </a:p>
        </p:txBody>
      </p:sp>
      <p:sp>
        <p:nvSpPr>
          <p:cNvPr id="4" name="文本占位符 3"/>
          <p:cNvSpPr>
            <a:spLocks noGrp="1"/>
          </p:cNvSpPr>
          <p:nvPr>
            <p:ph type="body" idx="1"/>
          </p:nvPr>
        </p:nvSpPr>
        <p:spPr>
          <a:xfrm>
            <a:off x="532765" y="1455420"/>
            <a:ext cx="5495290" cy="4940935"/>
          </a:xfrm>
        </p:spPr>
        <p:txBody>
          <a:bodyPr>
            <a:noAutofit/>
          </a:bodyPr>
          <a:lstStyle/>
          <a:p>
            <a:pPr marL="0" indent="0" algn="l">
              <a:lnSpc>
                <a:spcPct val="170000"/>
              </a:lnSpc>
              <a:buSzTx/>
              <a:buNone/>
            </a:pPr>
            <a:r>
              <a:rPr lang="en-US" altLang="zh-CN" sz="1600" dirty="0">
                <a:ea typeface="宋体" panose="02010600030101010101" pitchFamily="2" charset="-122"/>
                <a:sym typeface="+mn-ea"/>
              </a:rPr>
              <a:t>TPOT</a:t>
            </a:r>
            <a:r>
              <a:rPr lang="zh-CN" altLang="en-US" sz="1600" dirty="0">
                <a:ea typeface="宋体" panose="02010600030101010101" pitchFamily="2" charset="-122"/>
                <a:sym typeface="+mn-ea"/>
              </a:rPr>
              <a:t>：</a:t>
            </a:r>
          </a:p>
          <a:p>
            <a:pPr algn="l">
              <a:lnSpc>
                <a:spcPct val="170000"/>
              </a:lnSpc>
              <a:spcAft>
                <a:spcPts val="0"/>
              </a:spcAft>
              <a:buSzTx/>
            </a:pPr>
            <a:r>
              <a:rPr lang="zh-CN" altLang="en-US" sz="1600" dirty="0">
                <a:ea typeface="宋体" panose="02010600030101010101" pitchFamily="2" charset="-122"/>
                <a:sym typeface="+mn-ea"/>
              </a:rPr>
              <a:t>目前只能做有监督学习</a:t>
            </a:r>
          </a:p>
          <a:p>
            <a:pPr algn="l">
              <a:lnSpc>
                <a:spcPct val="170000"/>
              </a:lnSpc>
              <a:spcAft>
                <a:spcPts val="0"/>
              </a:spcAft>
              <a:buSzTx/>
            </a:pPr>
            <a:r>
              <a:rPr lang="zh-CN" altLang="en-US" sz="1600" dirty="0">
                <a:ea typeface="宋体" panose="02010600030101010101" pitchFamily="2" charset="-122"/>
                <a:sym typeface="+mn-ea"/>
              </a:rPr>
              <a:t>支持的分类器主要有贝叶斯、决策树、集成树、SVM、KNN、线性模型、xgboost</a:t>
            </a:r>
          </a:p>
          <a:p>
            <a:pPr algn="l">
              <a:lnSpc>
                <a:spcPct val="170000"/>
              </a:lnSpc>
              <a:spcAft>
                <a:spcPts val="0"/>
              </a:spcAft>
              <a:buSzTx/>
            </a:pPr>
            <a:r>
              <a:rPr lang="zh-CN" altLang="en-US" sz="1600" dirty="0">
                <a:ea typeface="宋体" panose="02010600030101010101" pitchFamily="2" charset="-122"/>
                <a:sym typeface="+mn-ea"/>
              </a:rPr>
              <a:t>支持的回归器主要有决策树、集成树、线性模型、xgboost</a:t>
            </a:r>
          </a:p>
          <a:p>
            <a:pPr algn="l">
              <a:lnSpc>
                <a:spcPct val="170000"/>
              </a:lnSpc>
              <a:spcAft>
                <a:spcPts val="0"/>
              </a:spcAft>
              <a:buSzTx/>
            </a:pPr>
            <a:r>
              <a:rPr lang="zh-CN" altLang="en-US" sz="1600" dirty="0">
                <a:ea typeface="宋体" panose="02010600030101010101" pitchFamily="2" charset="-122"/>
                <a:sym typeface="+mn-ea"/>
              </a:rPr>
              <a:t>数据预处理：二值化、聚类、降维、标准化、正则化等</a:t>
            </a:r>
          </a:p>
          <a:p>
            <a:pPr algn="l">
              <a:lnSpc>
                <a:spcPct val="170000"/>
              </a:lnSpc>
              <a:spcAft>
                <a:spcPts val="0"/>
              </a:spcAft>
              <a:buSzTx/>
            </a:pPr>
            <a:r>
              <a:rPr lang="zh-CN" altLang="en-US" sz="1600" dirty="0">
                <a:ea typeface="宋体" panose="02010600030101010101" pitchFamily="2" charset="-122"/>
                <a:sym typeface="+mn-ea"/>
              </a:rPr>
              <a:t>特征选择：基于树模型、基于方差、基于F-值的百分比</a:t>
            </a:r>
          </a:p>
          <a:p>
            <a:pPr algn="l">
              <a:lnSpc>
                <a:spcPct val="170000"/>
              </a:lnSpc>
              <a:spcAft>
                <a:spcPts val="0"/>
              </a:spcAft>
              <a:buSzTx/>
            </a:pPr>
            <a:r>
              <a:rPr lang="zh-CN" altLang="en-US" sz="1600" dirty="0">
                <a:ea typeface="宋体" panose="02010600030101010101" pitchFamily="2" charset="-122"/>
                <a:sym typeface="+mn-ea"/>
              </a:rPr>
              <a:t>可以通过export()方法把训练过程导出为形式为sklearn pipeline的.py文件</a:t>
            </a:r>
          </a:p>
        </p:txBody>
      </p:sp>
      <p:pic>
        <p:nvPicPr>
          <p:cNvPr id="3" name="图片 2" descr="TPOT"/>
          <p:cNvPicPr>
            <a:picLocks noChangeAspect="1"/>
          </p:cNvPicPr>
          <p:nvPr/>
        </p:nvPicPr>
        <p:blipFill>
          <a:blip r:embed="rId3"/>
          <a:stretch>
            <a:fillRect/>
          </a:stretch>
        </p:blipFill>
        <p:spPr>
          <a:xfrm>
            <a:off x="7369175" y="2275840"/>
            <a:ext cx="3429000" cy="3006090"/>
          </a:xfrm>
          <a:prstGeom prst="rect">
            <a:avLst/>
          </a:prstGeom>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dirty="0">
                <a:ea typeface="宋体" panose="02010600030101010101" pitchFamily="2" charset="-122"/>
              </a:rPr>
              <a:t>TPOT：一个简单的实例（iris数据集）</a:t>
            </a:r>
          </a:p>
        </p:txBody>
      </p:sp>
      <p:sp>
        <p:nvSpPr>
          <p:cNvPr id="2" name="文本框 1"/>
          <p:cNvSpPr txBox="1"/>
          <p:nvPr/>
        </p:nvSpPr>
        <p:spPr>
          <a:xfrm>
            <a:off x="870585" y="1228725"/>
            <a:ext cx="10608945" cy="3969385"/>
          </a:xfrm>
          <a:prstGeom prst="rect">
            <a:avLst/>
          </a:prstGeom>
          <a:noFill/>
        </p:spPr>
        <p:txBody>
          <a:bodyPr wrap="square" rtlCol="0" anchor="t">
            <a:spAutoFit/>
          </a:bodyPr>
          <a:lstStyle/>
          <a:p>
            <a:pPr indent="0" algn="l">
              <a:buFont typeface="Arial" panose="020B0604020202020204" pitchFamily="34" charset="0"/>
              <a:buNone/>
            </a:pPr>
            <a:r>
              <a:rPr altLang="zh-CN" kern="100" dirty="0">
                <a:latin typeface="+mn-ea"/>
                <a:cs typeface="宋体" panose="02010600030101010101" pitchFamily="2" charset="-122"/>
                <a:sym typeface="+mn-ea"/>
              </a:rPr>
              <a:t># 使用TPOP对iris进行分类</a:t>
            </a:r>
          </a:p>
          <a:p>
            <a:pPr indent="0" algn="l">
              <a:buFont typeface="Arial" panose="020B0604020202020204" pitchFamily="34" charset="0"/>
              <a:buNone/>
            </a:pPr>
            <a:r>
              <a:rPr altLang="zh-CN" kern="100" dirty="0">
                <a:latin typeface="+mn-ea"/>
                <a:cs typeface="宋体" panose="02010600030101010101" pitchFamily="2" charset="-122"/>
                <a:sym typeface="+mn-ea"/>
              </a:rPr>
              <a:t>from tpot import TPOTClassifier</a:t>
            </a:r>
          </a:p>
          <a:p>
            <a:pPr indent="0" algn="l">
              <a:buFont typeface="Arial" panose="020B0604020202020204" pitchFamily="34" charset="0"/>
              <a:buNone/>
            </a:pPr>
            <a:r>
              <a:rPr altLang="zh-CN" kern="100" dirty="0">
                <a:latin typeface="+mn-ea"/>
                <a:cs typeface="宋体" panose="02010600030101010101" pitchFamily="2" charset="-122"/>
                <a:sym typeface="+mn-ea"/>
              </a:rPr>
              <a:t>from sklearn.datasets import load_iris</a:t>
            </a:r>
          </a:p>
          <a:p>
            <a:pPr indent="0" algn="l">
              <a:buFont typeface="Arial" panose="020B0604020202020204" pitchFamily="34" charset="0"/>
              <a:buNone/>
            </a:pPr>
            <a:r>
              <a:rPr altLang="zh-CN" kern="100" dirty="0">
                <a:latin typeface="+mn-ea"/>
                <a:cs typeface="宋体" panose="02010600030101010101" pitchFamily="2" charset="-122"/>
                <a:sym typeface="+mn-ea"/>
              </a:rPr>
              <a:t>from sklearn.model_selection import train_test_split</a:t>
            </a:r>
          </a:p>
          <a:p>
            <a:pPr indent="0" algn="l">
              <a:buFont typeface="Arial" panose="020B0604020202020204" pitchFamily="34" charset="0"/>
              <a:buNone/>
            </a:pPr>
            <a:r>
              <a:rPr altLang="zh-CN" kern="100" dirty="0">
                <a:latin typeface="+mn-ea"/>
                <a:cs typeface="宋体" panose="02010600030101010101" pitchFamily="2" charset="-122"/>
                <a:sym typeface="+mn-ea"/>
              </a:rPr>
              <a:t>import numpy as np</a:t>
            </a:r>
          </a:p>
          <a:p>
            <a:pPr indent="0" algn="l">
              <a:buFont typeface="Arial" panose="020B0604020202020204" pitchFamily="34" charset="0"/>
              <a:buNone/>
            </a:pPr>
            <a:endParaRPr altLang="zh-CN" kern="100" dirty="0">
              <a:latin typeface="+mn-ea"/>
              <a:cs typeface="宋体" panose="02010600030101010101" pitchFamily="2" charset="-122"/>
              <a:sym typeface="+mn-ea"/>
            </a:endParaRPr>
          </a:p>
          <a:p>
            <a:pPr indent="0" algn="l">
              <a:buFont typeface="Arial" panose="020B0604020202020204" pitchFamily="34" charset="0"/>
              <a:buNone/>
            </a:pPr>
            <a:r>
              <a:rPr altLang="zh-CN" kern="100" dirty="0">
                <a:latin typeface="+mn-ea"/>
                <a:cs typeface="宋体" panose="02010600030101010101" pitchFamily="2" charset="-122"/>
                <a:sym typeface="+mn-ea"/>
              </a:rPr>
              <a:t>iris = load_iris()</a:t>
            </a:r>
          </a:p>
          <a:p>
            <a:pPr indent="0" algn="l">
              <a:buFont typeface="Arial" panose="020B0604020202020204" pitchFamily="34" charset="0"/>
              <a:buNone/>
            </a:pPr>
            <a:r>
              <a:rPr altLang="zh-CN" kern="100" dirty="0">
                <a:latin typeface="+mn-ea"/>
                <a:cs typeface="宋体" panose="02010600030101010101" pitchFamily="2" charset="-122"/>
                <a:sym typeface="+mn-ea"/>
              </a:rPr>
              <a:t>X_train, X_test, y_train, y_test = train_test_split(iris.data.astype(np.float64),</a:t>
            </a:r>
          </a:p>
          <a:p>
            <a:pPr indent="0" algn="l">
              <a:buFont typeface="Arial" panose="020B0604020202020204" pitchFamily="34" charset="0"/>
              <a:buNone/>
            </a:pPr>
            <a:r>
              <a:rPr altLang="zh-CN" kern="100" dirty="0">
                <a:latin typeface="+mn-ea"/>
                <a:cs typeface="宋体" panose="02010600030101010101" pitchFamily="2" charset="-122"/>
                <a:sym typeface="+mn-ea"/>
              </a:rPr>
              <a:t>    iris.target.astype(np.float64), train_size=0.75, test_size=0.25)</a:t>
            </a:r>
          </a:p>
          <a:p>
            <a:pPr indent="0" algn="l">
              <a:buFont typeface="Arial" panose="020B0604020202020204" pitchFamily="34" charset="0"/>
              <a:buNone/>
            </a:pPr>
            <a:endParaRPr altLang="zh-CN" kern="100" dirty="0">
              <a:latin typeface="+mn-ea"/>
              <a:cs typeface="宋体" panose="02010600030101010101" pitchFamily="2" charset="-122"/>
              <a:sym typeface="+mn-ea"/>
            </a:endParaRPr>
          </a:p>
          <a:p>
            <a:pPr indent="0" algn="l">
              <a:buFont typeface="Arial" panose="020B0604020202020204" pitchFamily="34" charset="0"/>
              <a:buNone/>
            </a:pPr>
            <a:r>
              <a:rPr altLang="zh-CN" kern="100" dirty="0">
                <a:solidFill>
                  <a:srgbClr val="FF0000"/>
                </a:solidFill>
                <a:latin typeface="+mn-ea"/>
                <a:cs typeface="宋体" panose="02010600030101010101" pitchFamily="2" charset="-122"/>
                <a:sym typeface="+mn-ea"/>
              </a:rPr>
              <a:t>tpot = TPOTClassifier(generations=5, population_size=20, verbosity=2)</a:t>
            </a:r>
          </a:p>
          <a:p>
            <a:pPr indent="0" algn="l">
              <a:buFont typeface="Arial" panose="020B0604020202020204" pitchFamily="34" charset="0"/>
              <a:buNone/>
            </a:pPr>
            <a:r>
              <a:rPr altLang="zh-CN" kern="100" dirty="0">
                <a:solidFill>
                  <a:srgbClr val="FF0000"/>
                </a:solidFill>
                <a:latin typeface="+mn-ea"/>
                <a:cs typeface="宋体" panose="02010600030101010101" pitchFamily="2" charset="-122"/>
                <a:sym typeface="+mn-ea"/>
              </a:rPr>
              <a:t>tpot.fit(X_train, y_train)</a:t>
            </a:r>
          </a:p>
          <a:p>
            <a:pPr indent="0" algn="l">
              <a:buFont typeface="Arial" panose="020B0604020202020204" pitchFamily="34" charset="0"/>
              <a:buNone/>
            </a:pPr>
            <a:r>
              <a:rPr altLang="zh-CN" kern="100" dirty="0">
                <a:solidFill>
                  <a:srgbClr val="FF0000"/>
                </a:solidFill>
                <a:latin typeface="+mn-ea"/>
                <a:cs typeface="宋体" panose="02010600030101010101" pitchFamily="2" charset="-122"/>
                <a:sym typeface="+mn-ea"/>
              </a:rPr>
              <a:t>print(tpot.score(X_test, y_test))</a:t>
            </a:r>
          </a:p>
          <a:p>
            <a:pPr indent="0" algn="l">
              <a:buFont typeface="Arial" panose="020B0604020202020204" pitchFamily="34" charset="0"/>
              <a:buNone/>
            </a:pPr>
            <a:r>
              <a:rPr altLang="zh-CN" kern="100" dirty="0">
                <a:solidFill>
                  <a:srgbClr val="FF0000"/>
                </a:solidFill>
                <a:latin typeface="+mn-ea"/>
                <a:cs typeface="宋体" panose="02010600030101010101" pitchFamily="2" charset="-122"/>
                <a:sym typeface="+mn-ea"/>
              </a:rPr>
              <a:t>tpot.export('tpot_iris_pipeline.py')</a:t>
            </a:r>
          </a:p>
        </p:txBody>
      </p:sp>
      <p:sp>
        <p:nvSpPr>
          <p:cNvPr id="3" name="文本框 2"/>
          <p:cNvSpPr txBox="1"/>
          <p:nvPr/>
        </p:nvSpPr>
        <p:spPr>
          <a:xfrm>
            <a:off x="5025390" y="5198110"/>
            <a:ext cx="6454140" cy="922020"/>
          </a:xfrm>
          <a:prstGeom prst="rect">
            <a:avLst/>
          </a:prstGeom>
          <a:noFill/>
        </p:spPr>
        <p:txBody>
          <a:bodyPr wrap="square" rtlCol="0" anchor="t">
            <a:spAutoFit/>
          </a:bodyPr>
          <a:lstStyle/>
          <a:p>
            <a:r>
              <a:rPr lang="zh-CN" altLang="en-US"/>
              <a:t>generations：运行管道优化过程的迭代次数</a:t>
            </a:r>
          </a:p>
          <a:p>
            <a:r>
              <a:rPr lang="zh-CN" altLang="en-US"/>
              <a:t>population_size：在遗传进化中每一代要保留的个体数量</a:t>
            </a:r>
          </a:p>
          <a:p>
            <a:r>
              <a:rPr lang="zh-CN" altLang="en-US"/>
              <a:t>verbosity： TPOT运行时能传递多少信息</a:t>
            </a:r>
          </a:p>
        </p:txBody>
      </p:sp>
      <p:sp>
        <p:nvSpPr>
          <p:cNvPr id="4" name="下箭头 3"/>
          <p:cNvSpPr/>
          <p:nvPr/>
        </p:nvSpPr>
        <p:spPr>
          <a:xfrm rot="20940000">
            <a:off x="6301105" y="4417060"/>
            <a:ext cx="311785" cy="720090"/>
          </a:xfrm>
          <a:prstGeom prst="downArrow">
            <a:avLst/>
          </a:prstGeom>
          <a:noFill/>
          <a:ln>
            <a:solidFill>
              <a:srgbClr val="E71D3A"/>
            </a:solidFill>
          </a:ln>
          <a:extLst>
            <a:ext uri="{909E8E84-426E-40DD-AFC4-6F175D3DCCD1}">
              <a14:hiddenFill xmlns:a14="http://schemas.microsoft.com/office/drawing/2010/main">
                <a:solidFill>
                  <a:srgbClr val="E71D3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dirty="0">
                <a:ea typeface="宋体" panose="02010600030101010101" pitchFamily="2" charset="-122"/>
              </a:rPr>
              <a:t>TPOT：使用TPOT完成mnist训练模型</a:t>
            </a:r>
          </a:p>
        </p:txBody>
      </p:sp>
      <p:sp>
        <p:nvSpPr>
          <p:cNvPr id="5" name="文本框 4"/>
          <p:cNvSpPr txBox="1"/>
          <p:nvPr/>
        </p:nvSpPr>
        <p:spPr>
          <a:xfrm>
            <a:off x="870585" y="1228725"/>
            <a:ext cx="10608945" cy="3969385"/>
          </a:xfrm>
          <a:prstGeom prst="rect">
            <a:avLst/>
          </a:prstGeom>
          <a:noFill/>
        </p:spPr>
        <p:txBody>
          <a:bodyPr wrap="square" rtlCol="0" anchor="t">
            <a:spAutoFit/>
          </a:bodyPr>
          <a:lstStyle/>
          <a:p>
            <a:pPr indent="0" algn="l">
              <a:buFont typeface="Arial" panose="020B0604020202020204" pitchFamily="34" charset="0"/>
              <a:buNone/>
            </a:pPr>
            <a:r>
              <a:rPr altLang="zh-CN" kern="100" dirty="0">
                <a:latin typeface="+mn-ea"/>
                <a:cs typeface="宋体" panose="02010600030101010101" pitchFamily="2" charset="-122"/>
                <a:sym typeface="+mn-ea"/>
              </a:rPr>
              <a:t># 使用TPOT自动机器学习工具对MNIST进行分类</a:t>
            </a:r>
          </a:p>
          <a:p>
            <a:pPr indent="0" algn="l">
              <a:buFont typeface="Arial" panose="020B0604020202020204" pitchFamily="34" charset="0"/>
              <a:buNone/>
            </a:pPr>
            <a:r>
              <a:rPr altLang="zh-CN" kern="100" dirty="0">
                <a:latin typeface="+mn-ea"/>
                <a:cs typeface="宋体" panose="02010600030101010101" pitchFamily="2" charset="-122"/>
                <a:sym typeface="+mn-ea"/>
              </a:rPr>
              <a:t>from tpot import TPOTClassifier</a:t>
            </a:r>
          </a:p>
          <a:p>
            <a:pPr indent="0" algn="l">
              <a:buFont typeface="Arial" panose="020B0604020202020204" pitchFamily="34" charset="0"/>
              <a:buNone/>
            </a:pPr>
            <a:r>
              <a:rPr altLang="zh-CN" kern="100" dirty="0">
                <a:latin typeface="+mn-ea"/>
                <a:cs typeface="宋体" panose="02010600030101010101" pitchFamily="2" charset="-122"/>
                <a:sym typeface="+mn-ea"/>
              </a:rPr>
              <a:t>from sklearn.datasets import load_digits</a:t>
            </a:r>
          </a:p>
          <a:p>
            <a:pPr indent="0" algn="l">
              <a:buFont typeface="Arial" panose="020B0604020202020204" pitchFamily="34" charset="0"/>
              <a:buNone/>
            </a:pPr>
            <a:r>
              <a:rPr altLang="zh-CN" kern="100" dirty="0">
                <a:latin typeface="+mn-ea"/>
                <a:cs typeface="宋体" panose="02010600030101010101" pitchFamily="2" charset="-122"/>
                <a:sym typeface="+mn-ea"/>
              </a:rPr>
              <a:t>from sklearn.model_selection import train_test_split</a:t>
            </a:r>
          </a:p>
          <a:p>
            <a:pPr indent="0" algn="l">
              <a:buFont typeface="Arial" panose="020B0604020202020204" pitchFamily="34" charset="0"/>
              <a:buNone/>
            </a:pPr>
            <a:r>
              <a:rPr altLang="zh-CN" kern="100" dirty="0">
                <a:latin typeface="+mn-ea"/>
                <a:cs typeface="宋体" panose="02010600030101010101" pitchFamily="2" charset="-122"/>
                <a:sym typeface="+mn-ea"/>
              </a:rPr>
              <a:t>import numpy as np</a:t>
            </a:r>
          </a:p>
          <a:p>
            <a:pPr indent="0" algn="l">
              <a:buFont typeface="Arial" panose="020B0604020202020204" pitchFamily="34" charset="0"/>
              <a:buNone/>
            </a:pPr>
            <a:endParaRPr altLang="zh-CN" kern="100" dirty="0">
              <a:latin typeface="+mn-ea"/>
              <a:cs typeface="宋体" panose="02010600030101010101" pitchFamily="2" charset="-122"/>
              <a:sym typeface="+mn-ea"/>
            </a:endParaRPr>
          </a:p>
          <a:p>
            <a:pPr indent="0" algn="l">
              <a:buFont typeface="Arial" panose="020B0604020202020204" pitchFamily="34" charset="0"/>
              <a:buNone/>
            </a:pPr>
            <a:r>
              <a:rPr altLang="zh-CN" kern="100" dirty="0">
                <a:latin typeface="+mn-ea"/>
                <a:cs typeface="宋体" panose="02010600030101010101" pitchFamily="2" charset="-122"/>
                <a:sym typeface="+mn-ea"/>
              </a:rPr>
              <a:t>digits = load_digits()</a:t>
            </a:r>
          </a:p>
          <a:p>
            <a:pPr indent="0" algn="l">
              <a:buFont typeface="Arial" panose="020B0604020202020204" pitchFamily="34" charset="0"/>
              <a:buNone/>
            </a:pPr>
            <a:r>
              <a:rPr altLang="zh-CN" kern="100" dirty="0">
                <a:latin typeface="+mn-ea"/>
                <a:cs typeface="宋体" panose="02010600030101010101" pitchFamily="2" charset="-122"/>
                <a:sym typeface="+mn-ea"/>
              </a:rPr>
              <a:t>X_train, X_test, y_train, y_test = train_test_split(digits.data.astype(np.float64),</a:t>
            </a:r>
          </a:p>
          <a:p>
            <a:pPr indent="0" algn="l">
              <a:buFont typeface="Arial" panose="020B0604020202020204" pitchFamily="34" charset="0"/>
              <a:buNone/>
            </a:pPr>
            <a:r>
              <a:rPr altLang="zh-CN" kern="100" dirty="0">
                <a:latin typeface="+mn-ea"/>
                <a:cs typeface="宋体" panose="02010600030101010101" pitchFamily="2" charset="-122"/>
                <a:sym typeface="+mn-ea"/>
              </a:rPr>
              <a:t>    </a:t>
            </a:r>
            <a:r>
              <a:rPr lang="en-US" altLang="zh-CN" kern="100" dirty="0" err="1">
                <a:latin typeface="+mn-ea"/>
                <a:cs typeface="宋体" panose="02010600030101010101" pitchFamily="2" charset="-122"/>
                <a:sym typeface="+mn-ea"/>
              </a:rPr>
              <a:t>digit</a:t>
            </a:r>
            <a:r>
              <a:rPr altLang="zh-CN" kern="100" dirty="0" err="1">
                <a:latin typeface="+mn-ea"/>
                <a:cs typeface="宋体" panose="02010600030101010101" pitchFamily="2" charset="-122"/>
                <a:sym typeface="+mn-ea"/>
              </a:rPr>
              <a:t>s.target.astype</a:t>
            </a:r>
            <a:r>
              <a:rPr altLang="zh-CN" kern="100" dirty="0">
                <a:latin typeface="+mn-ea"/>
                <a:cs typeface="宋体" panose="02010600030101010101" pitchFamily="2" charset="-122"/>
                <a:sym typeface="+mn-ea"/>
              </a:rPr>
              <a:t>(np.float64), train_size=0.75, test_size=0.25)</a:t>
            </a:r>
          </a:p>
          <a:p>
            <a:pPr indent="0" algn="l">
              <a:buFont typeface="Arial" panose="020B0604020202020204" pitchFamily="34" charset="0"/>
              <a:buNone/>
            </a:pPr>
            <a:endParaRPr altLang="zh-CN" kern="100" dirty="0">
              <a:latin typeface="+mn-ea"/>
              <a:cs typeface="宋体" panose="02010600030101010101" pitchFamily="2" charset="-122"/>
              <a:sym typeface="+mn-ea"/>
            </a:endParaRPr>
          </a:p>
          <a:p>
            <a:pPr indent="0" algn="l">
              <a:buFont typeface="Arial" panose="020B0604020202020204" pitchFamily="34" charset="0"/>
              <a:buNone/>
            </a:pPr>
            <a:r>
              <a:rPr altLang="zh-CN" kern="100" dirty="0">
                <a:solidFill>
                  <a:srgbClr val="FF0000"/>
                </a:solidFill>
                <a:latin typeface="+mn-ea"/>
                <a:cs typeface="宋体" panose="02010600030101010101" pitchFamily="2" charset="-122"/>
                <a:sym typeface="+mn-ea"/>
              </a:rPr>
              <a:t>tpot = TPOTClassifier(generations=5, population_size=20, verbosity=2)</a:t>
            </a:r>
          </a:p>
          <a:p>
            <a:pPr indent="0" algn="l">
              <a:buFont typeface="Arial" panose="020B0604020202020204" pitchFamily="34" charset="0"/>
              <a:buNone/>
            </a:pPr>
            <a:r>
              <a:rPr altLang="zh-CN" kern="100" dirty="0">
                <a:solidFill>
                  <a:srgbClr val="FF0000"/>
                </a:solidFill>
                <a:latin typeface="+mn-ea"/>
                <a:cs typeface="宋体" panose="02010600030101010101" pitchFamily="2" charset="-122"/>
                <a:sym typeface="+mn-ea"/>
              </a:rPr>
              <a:t>tpot.fit(X_train, y_train)</a:t>
            </a:r>
          </a:p>
          <a:p>
            <a:pPr indent="0" algn="l">
              <a:buFont typeface="Arial" panose="020B0604020202020204" pitchFamily="34" charset="0"/>
              <a:buNone/>
            </a:pPr>
            <a:r>
              <a:rPr altLang="zh-CN" kern="100" dirty="0">
                <a:solidFill>
                  <a:srgbClr val="FF0000"/>
                </a:solidFill>
                <a:latin typeface="+mn-ea"/>
                <a:cs typeface="宋体" panose="02010600030101010101" pitchFamily="2" charset="-122"/>
                <a:sym typeface="+mn-ea"/>
              </a:rPr>
              <a:t>print(tpot.score(X_test, y_test))</a:t>
            </a:r>
          </a:p>
          <a:p>
            <a:pPr indent="0" algn="l">
              <a:buFont typeface="Arial" panose="020B0604020202020204" pitchFamily="34" charset="0"/>
              <a:buNone/>
            </a:pPr>
            <a:r>
              <a:rPr altLang="zh-CN" kern="100" dirty="0">
                <a:solidFill>
                  <a:srgbClr val="FF0000"/>
                </a:solidFill>
                <a:latin typeface="+mn-ea"/>
                <a:cs typeface="宋体" panose="02010600030101010101" pitchFamily="2" charset="-122"/>
                <a:sym typeface="+mn-ea"/>
              </a:rPr>
              <a:t>tpot.export('tpot_iris_pipeline.py')</a:t>
            </a:r>
          </a:p>
        </p:txBody>
      </p:sp>
      <p:sp>
        <p:nvSpPr>
          <p:cNvPr id="6" name="文本框 5"/>
          <p:cNvSpPr txBox="1"/>
          <p:nvPr/>
        </p:nvSpPr>
        <p:spPr>
          <a:xfrm>
            <a:off x="5025390" y="5198110"/>
            <a:ext cx="6454140" cy="922020"/>
          </a:xfrm>
          <a:prstGeom prst="rect">
            <a:avLst/>
          </a:prstGeom>
          <a:noFill/>
        </p:spPr>
        <p:txBody>
          <a:bodyPr wrap="square" rtlCol="0" anchor="t">
            <a:spAutoFit/>
          </a:bodyPr>
          <a:lstStyle/>
          <a:p>
            <a:r>
              <a:rPr lang="zh-CN" altLang="en-US"/>
              <a:t>generations：运行管道优化过程的迭代次数</a:t>
            </a:r>
          </a:p>
          <a:p>
            <a:r>
              <a:rPr lang="zh-CN" altLang="en-US"/>
              <a:t>population_size：在遗传进化中每一代要保留的个体数量</a:t>
            </a:r>
          </a:p>
          <a:p>
            <a:r>
              <a:rPr lang="zh-CN" altLang="en-US"/>
              <a:t>verbosity： TPOT运行时能传递多少信息</a:t>
            </a:r>
          </a:p>
        </p:txBody>
      </p:sp>
      <p:sp>
        <p:nvSpPr>
          <p:cNvPr id="7" name="下箭头 6"/>
          <p:cNvSpPr/>
          <p:nvPr/>
        </p:nvSpPr>
        <p:spPr>
          <a:xfrm rot="20940000">
            <a:off x="6301105" y="4417060"/>
            <a:ext cx="311785" cy="720090"/>
          </a:xfrm>
          <a:prstGeom prst="downArrow">
            <a:avLst/>
          </a:prstGeom>
          <a:noFill/>
          <a:ln>
            <a:solidFill>
              <a:srgbClr val="E71D3A"/>
            </a:solidFill>
          </a:ln>
          <a:extLst>
            <a:ext uri="{909E8E84-426E-40DD-AFC4-6F175D3DCCD1}">
              <a14:hiddenFill xmlns:a14="http://schemas.microsoft.com/office/drawing/2010/main">
                <a:solidFill>
                  <a:srgbClr val="E71D3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t>MNIST的</a:t>
            </a:r>
            <a:r>
              <a:rPr lang="en-US" altLang="zh-CN" dirty="0"/>
              <a:t>10</a:t>
            </a:r>
            <a:r>
              <a:rPr lang="zh-CN" altLang="zh-CN" dirty="0"/>
              <a:t>种解法</a:t>
            </a:r>
          </a:p>
        </p:txBody>
      </p:sp>
      <p:graphicFrame>
        <p:nvGraphicFramePr>
          <p:cNvPr id="2" name="表格 1"/>
          <p:cNvGraphicFramePr>
            <a:graphicFrameLocks noGrp="1"/>
          </p:cNvGraphicFramePr>
          <p:nvPr>
            <p:custDataLst>
              <p:tags r:id="rId1"/>
            </p:custDataLst>
          </p:nvPr>
        </p:nvGraphicFramePr>
        <p:xfrm>
          <a:off x="565923" y="1312851"/>
          <a:ext cx="11449878" cy="5351230"/>
        </p:xfrm>
        <a:graphic>
          <a:graphicData uri="http://schemas.openxmlformats.org/drawingml/2006/table">
            <a:tbl>
              <a:tblPr firstRow="1" firstCol="1" bandRow="1">
                <a:tableStyleId>{F2DE63D5-997A-4646-A377-4702673A728D}</a:tableStyleId>
              </a:tblPr>
              <a:tblGrid>
                <a:gridCol w="2775585">
                  <a:extLst>
                    <a:ext uri="{9D8B030D-6E8A-4147-A177-3AD203B41FA5}">
                      <a16:colId xmlns:a16="http://schemas.microsoft.com/office/drawing/2014/main" val="20000"/>
                    </a:ext>
                  </a:extLst>
                </a:gridCol>
                <a:gridCol w="1951355">
                  <a:extLst>
                    <a:ext uri="{9D8B030D-6E8A-4147-A177-3AD203B41FA5}">
                      <a16:colId xmlns:a16="http://schemas.microsoft.com/office/drawing/2014/main" val="20001"/>
                    </a:ext>
                  </a:extLst>
                </a:gridCol>
                <a:gridCol w="6722938">
                  <a:extLst>
                    <a:ext uri="{9D8B030D-6E8A-4147-A177-3AD203B41FA5}">
                      <a16:colId xmlns:a16="http://schemas.microsoft.com/office/drawing/2014/main" val="20002"/>
                    </a:ext>
                  </a:extLst>
                </a:gridCol>
              </a:tblGrid>
              <a:tr h="425395">
                <a:tc>
                  <a:txBody>
                    <a:bodyPr/>
                    <a:lstStyle/>
                    <a:p>
                      <a:pPr algn="l">
                        <a:spcAft>
                          <a:spcPts val="0"/>
                        </a:spcAft>
                      </a:pPr>
                      <a:r>
                        <a:rPr lang="zh-CN" sz="1800" kern="100">
                          <a:effectLst/>
                        </a:rPr>
                        <a:t>算法</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dirty="0">
                          <a:effectLst/>
                          <a:latin typeface="Calibri" panose="020F0502020204030204" charset="0"/>
                          <a:ea typeface="宋体" panose="02010600030101010101" pitchFamily="2" charset="-122"/>
                          <a:cs typeface="Times New Roman" panose="02020603050405020304" pitchFamily="18" charset="0"/>
                        </a:rPr>
                        <a:t>准确率</a:t>
                      </a:r>
                    </a:p>
                  </a:txBody>
                  <a:tcPr marL="132901" marR="132901" marT="0" marB="0" anchor="ctr"/>
                </a:tc>
                <a:tc>
                  <a:txBody>
                    <a:bodyPr/>
                    <a:lstStyle/>
                    <a:p>
                      <a:pPr algn="l">
                        <a:spcAft>
                          <a:spcPts val="0"/>
                        </a:spcAft>
                        <a:buNone/>
                      </a:pPr>
                      <a:r>
                        <a:rPr lang="zh-CN" altLang="en-US" sz="1800" kern="100" dirty="0">
                          <a:effectLst/>
                          <a:latin typeface="Calibri" panose="020F0502020204030204" charset="0"/>
                          <a:ea typeface="宋体" panose="02010600030101010101" pitchFamily="2" charset="-122"/>
                          <a:cs typeface="Times New Roman" panose="02020603050405020304" pitchFamily="18" charset="0"/>
                        </a:rPr>
                        <a:t>备注</a:t>
                      </a:r>
                    </a:p>
                  </a:txBody>
                  <a:tcPr marL="132901" marR="132901" marT="0" marB="0" anchor="ctr"/>
                </a:tc>
                <a:extLst>
                  <a:ext uri="{0D108BD9-81ED-4DB2-BD59-A6C34878D82A}">
                    <a16:rowId xmlns:a16="http://schemas.microsoft.com/office/drawing/2014/main" val="10000"/>
                  </a:ext>
                </a:extLst>
              </a:tr>
              <a:tr h="425395">
                <a:tc>
                  <a:txBody>
                    <a:bodyPr/>
                    <a:lstStyle/>
                    <a:p>
                      <a:pPr algn="l">
                        <a:spcAft>
                          <a:spcPts val="0"/>
                        </a:spcAft>
                      </a:pPr>
                      <a:r>
                        <a:rPr lang="en-US" sz="1800" kern="100">
                          <a:effectLst/>
                        </a:rPr>
                        <a:t>Logistic Regression</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96.00%</a:t>
                      </a:r>
                    </a:p>
                  </a:txBody>
                  <a:tcPr marL="132901" marR="132901" marT="0" marB="0" anchor="ctr"/>
                </a:tc>
                <a:tc>
                  <a:txBody>
                    <a:bodyPr/>
                    <a:lstStyle/>
                    <a:p>
                      <a:pPr algn="l">
                        <a:spcAft>
                          <a:spcPts val="0"/>
                        </a:spcAft>
                        <a:buNone/>
                      </a:pPr>
                      <a:endParaRPr lang="en-US" altLang="en-US" sz="1800" kern="100">
                        <a:effectLst/>
                      </a:endParaRPr>
                    </a:p>
                  </a:txBody>
                  <a:tcPr marL="132901" marR="132901" marT="0" marB="0" anchor="ctr"/>
                </a:tc>
                <a:extLst>
                  <a:ext uri="{0D108BD9-81ED-4DB2-BD59-A6C34878D82A}">
                    <a16:rowId xmlns:a16="http://schemas.microsoft.com/office/drawing/2014/main" val="10001"/>
                  </a:ext>
                </a:extLst>
              </a:tr>
              <a:tr h="425395">
                <a:tc>
                  <a:txBody>
                    <a:bodyPr/>
                    <a:lstStyle/>
                    <a:p>
                      <a:pPr algn="l">
                        <a:spcAft>
                          <a:spcPts val="0"/>
                        </a:spcAft>
                      </a:pPr>
                      <a:r>
                        <a:rPr lang="en-US" altLang="zh-CN" sz="1800" kern="100">
                          <a:effectLst/>
                        </a:rPr>
                        <a:t>CART</a:t>
                      </a:r>
                      <a:r>
                        <a:rPr lang="zh-CN" altLang="en-US" sz="1800" kern="100">
                          <a:effectLst/>
                          <a:ea typeface="宋体" panose="02010600030101010101" pitchFamily="2" charset="-122"/>
                        </a:rPr>
                        <a:t>，</a:t>
                      </a:r>
                      <a:r>
                        <a:rPr lang="en-US" altLang="zh-CN" sz="1800" kern="100">
                          <a:effectLst/>
                        </a:rPr>
                        <a:t>ID3</a:t>
                      </a:r>
                      <a:r>
                        <a:rPr lang="zh-CN" altLang="en-US" sz="1800" kern="100">
                          <a:effectLst/>
                          <a:ea typeface="宋体" panose="02010600030101010101" pitchFamily="2" charset="-122"/>
                        </a:rPr>
                        <a:t>（</a:t>
                      </a:r>
                      <a:r>
                        <a:rPr lang="zh-CN" sz="1800" kern="100">
                          <a:effectLst/>
                        </a:rPr>
                        <a:t>决策树）</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a:effectLst/>
                          <a:latin typeface="Calibri" panose="020F0502020204030204" charset="0"/>
                          <a:ea typeface="宋体" panose="02010600030101010101" pitchFamily="2" charset="-122"/>
                          <a:cs typeface="Times New Roman" panose="02020603050405020304" pitchFamily="18" charset="0"/>
                        </a:rPr>
                        <a:t>85.78%</a:t>
                      </a:r>
                    </a:p>
                  </a:txBody>
                  <a:tcPr marL="132901" marR="132901" marT="0" marB="0" anchor="ctr"/>
                </a:tc>
                <a:tc>
                  <a:txBody>
                    <a:bodyPr/>
                    <a:lstStyle/>
                    <a:p>
                      <a:pPr algn="l">
                        <a:spcAft>
                          <a:spcPts val="0"/>
                        </a:spcAft>
                        <a:buNone/>
                      </a:pPr>
                      <a:endParaRPr lang="zh-CN" altLang="en-US"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2"/>
                  </a:ext>
                </a:extLst>
              </a:tr>
              <a:tr h="425395">
                <a:tc>
                  <a:txBody>
                    <a:bodyPr/>
                    <a:lstStyle/>
                    <a:p>
                      <a:pPr algn="l">
                        <a:spcAft>
                          <a:spcPts val="0"/>
                        </a:spcAft>
                        <a:buNone/>
                      </a:pPr>
                      <a:r>
                        <a:rPr lang="en-US" altLang="zh-CN" sz="1800" kern="100">
                          <a:effectLst/>
                          <a:latin typeface="Calibri" panose="020F0502020204030204" charset="0"/>
                          <a:ea typeface="宋体" panose="02010600030101010101" pitchFamily="2" charset="-122"/>
                          <a:cs typeface="Times New Roman" panose="02020603050405020304" pitchFamily="18" charset="0"/>
                        </a:rPr>
                        <a:t>LDA</a:t>
                      </a:r>
                    </a:p>
                  </a:txBody>
                  <a:tcPr marL="132901" marR="132901" marT="0" marB="0" anchor="ctr"/>
                </a:tc>
                <a:tc>
                  <a:txBody>
                    <a:bodyPr/>
                    <a:lstStyle/>
                    <a:p>
                      <a:pPr algn="l">
                        <a:spcAft>
                          <a:spcPts val="0"/>
                        </a:spcAft>
                        <a:buNone/>
                      </a:pPr>
                      <a:r>
                        <a:rPr lang="en-US" altLang="en-US" sz="1800" kern="100" dirty="0" err="1">
                          <a:effectLst/>
                        </a:rPr>
                        <a:t>93.78%</a:t>
                      </a:r>
                    </a:p>
                  </a:txBody>
                  <a:tcPr marL="132901" marR="132901" marT="0" marB="0" anchor="ctr"/>
                </a:tc>
                <a:tc>
                  <a:txBody>
                    <a:bodyPr/>
                    <a:lstStyle/>
                    <a:p>
                      <a:pPr algn="l">
                        <a:spcAft>
                          <a:spcPts val="0"/>
                        </a:spcAft>
                        <a:buNone/>
                      </a:pPr>
                      <a:endParaRPr lang="en-US" altLang="en-US" sz="1800" kern="100" dirty="0" err="1">
                        <a:effectLst/>
                      </a:endParaRPr>
                    </a:p>
                  </a:txBody>
                  <a:tcPr marL="132901" marR="132901" marT="0" marB="0" anchor="ctr"/>
                </a:tc>
                <a:extLst>
                  <a:ext uri="{0D108BD9-81ED-4DB2-BD59-A6C34878D82A}">
                    <a16:rowId xmlns:a16="http://schemas.microsoft.com/office/drawing/2014/main" val="10003"/>
                  </a:ext>
                </a:extLst>
              </a:tr>
              <a:tr h="425395">
                <a:tc>
                  <a:txBody>
                    <a:bodyPr/>
                    <a:lstStyle/>
                    <a:p>
                      <a:pPr algn="l">
                        <a:spcAft>
                          <a:spcPts val="0"/>
                        </a:spcAft>
                      </a:pPr>
                      <a:r>
                        <a:rPr lang="zh-CN" sz="1800" kern="100">
                          <a:effectLst/>
                        </a:rPr>
                        <a:t>朴素贝叶斯</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err="1">
                          <a:effectLst/>
                        </a:rPr>
                        <a:t>88.22%</a:t>
                      </a:r>
                    </a:p>
                  </a:txBody>
                  <a:tcPr marL="132901" marR="132901" marT="0" marB="0" anchor="ctr"/>
                </a:tc>
                <a:tc>
                  <a:txBody>
                    <a:bodyPr/>
                    <a:lstStyle/>
                    <a:p>
                      <a:pPr algn="l">
                        <a:spcAft>
                          <a:spcPts val="0"/>
                        </a:spcAft>
                        <a:buNone/>
                      </a:pPr>
                      <a:r>
                        <a:rPr lang="en-US" altLang="en-US" sz="1800" kern="100" dirty="0" err="1">
                          <a:effectLst/>
                        </a:rPr>
                        <a:t>BernoulliNB</a:t>
                      </a:r>
                    </a:p>
                  </a:txBody>
                  <a:tcPr marL="132901" marR="132901" marT="0" marB="0" anchor="ctr"/>
                </a:tc>
                <a:extLst>
                  <a:ext uri="{0D108BD9-81ED-4DB2-BD59-A6C34878D82A}">
                    <a16:rowId xmlns:a16="http://schemas.microsoft.com/office/drawing/2014/main" val="10004"/>
                  </a:ext>
                </a:extLst>
              </a:tr>
              <a:tr h="425395">
                <a:tc>
                  <a:txBody>
                    <a:bodyPr/>
                    <a:lstStyle/>
                    <a:p>
                      <a:pPr algn="l">
                        <a:spcAft>
                          <a:spcPts val="0"/>
                        </a:spcAft>
                      </a:pPr>
                      <a:r>
                        <a:rPr lang="en-US" sz="1800" kern="100">
                          <a:effectLst/>
                        </a:rPr>
                        <a:t>SVM</a:t>
                      </a:r>
                      <a:endParaRPr lang="zh-CN" altLang="en-US"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98.67%</a:t>
                      </a:r>
                    </a:p>
                  </a:txBody>
                  <a:tcPr marL="132901" marR="132901" marT="0" marB="0" anchor="ctr"/>
                </a:tc>
                <a:tc>
                  <a:txBody>
                    <a:bodyPr/>
                    <a:lstStyle/>
                    <a:p>
                      <a:pPr algn="l">
                        <a:spcAft>
                          <a:spcPts val="0"/>
                        </a:spcAft>
                        <a:buNone/>
                      </a:pPr>
                      <a:endParaRPr lang="en-US" altLang="en-US" sz="1800" kern="100">
                        <a:effectLst/>
                      </a:endParaRPr>
                    </a:p>
                  </a:txBody>
                  <a:tcPr marL="132901" marR="132901" marT="0" marB="0" anchor="ctr"/>
                </a:tc>
                <a:extLst>
                  <a:ext uri="{0D108BD9-81ED-4DB2-BD59-A6C34878D82A}">
                    <a16:rowId xmlns:a16="http://schemas.microsoft.com/office/drawing/2014/main" val="10005"/>
                  </a:ext>
                </a:extLst>
              </a:tr>
              <a:tr h="425395">
                <a:tc>
                  <a:txBody>
                    <a:bodyPr/>
                    <a:lstStyle/>
                    <a:p>
                      <a:pPr algn="l">
                        <a:spcAft>
                          <a:spcPts val="0"/>
                        </a:spcAft>
                      </a:pPr>
                      <a:r>
                        <a:rPr lang="en-US" sz="1800" kern="100">
                          <a:effectLst/>
                        </a:rPr>
                        <a:t>KNN</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a:effectLst/>
                          <a:latin typeface="Calibri" panose="020F0502020204030204" charset="0"/>
                          <a:ea typeface="宋体" panose="02010600030101010101" pitchFamily="2" charset="-122"/>
                          <a:cs typeface="Times New Roman" panose="02020603050405020304" pitchFamily="18" charset="0"/>
                        </a:rPr>
                        <a:t>97.56%</a:t>
                      </a:r>
                    </a:p>
                  </a:txBody>
                  <a:tcPr marL="132901" marR="132901" marT="0" marB="0" anchor="ctr"/>
                </a:tc>
                <a:tc>
                  <a:txBody>
                    <a:bodyPr/>
                    <a:lstStyle/>
                    <a:p>
                      <a:pPr algn="l">
                        <a:spcAft>
                          <a:spcPts val="0"/>
                        </a:spcAft>
                        <a:buNone/>
                      </a:pPr>
                      <a:endParaRPr lang="zh-CN" altLang="en-US"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extLst>
                  <a:ext uri="{0D108BD9-81ED-4DB2-BD59-A6C34878D82A}">
                    <a16:rowId xmlns:a16="http://schemas.microsoft.com/office/drawing/2014/main" val="10006"/>
                  </a:ext>
                </a:extLst>
              </a:tr>
              <a:tr h="425395">
                <a:tc>
                  <a:txBody>
                    <a:bodyPr/>
                    <a:lstStyle/>
                    <a:p>
                      <a:pPr algn="l">
                        <a:spcAft>
                          <a:spcPts val="0"/>
                        </a:spcAft>
                      </a:pPr>
                      <a:r>
                        <a:rPr lang="en-US" sz="1800" kern="100">
                          <a:effectLst/>
                        </a:rPr>
                        <a:t>Adaboost</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a:effectLst/>
                          <a:latin typeface="Calibri" panose="020F0502020204030204" charset="0"/>
                          <a:ea typeface="宋体" panose="02010600030101010101" pitchFamily="2" charset="-122"/>
                          <a:cs typeface="Times New Roman" panose="02020603050405020304" pitchFamily="18" charset="0"/>
                        </a:rPr>
                        <a:t>96.89%</a:t>
                      </a:r>
                    </a:p>
                  </a:txBody>
                  <a:tcPr marL="132901" marR="132901" marT="0" marB="0" anchor="ctr"/>
                </a:tc>
                <a:tc>
                  <a:txBody>
                    <a:bodyPr/>
                    <a:lstStyle/>
                    <a:p>
                      <a:pPr algn="l">
                        <a:spcAft>
                          <a:spcPts val="0"/>
                        </a:spcAft>
                        <a:buNone/>
                      </a:pPr>
                      <a:r>
                        <a:rPr lang="zh-CN" altLang="en-US" sz="1800" kern="100">
                          <a:effectLst/>
                          <a:latin typeface="Calibri" panose="020F0502020204030204" charset="0"/>
                          <a:ea typeface="宋体" panose="02010600030101010101" pitchFamily="2" charset="-122"/>
                          <a:cs typeface="Times New Roman" panose="02020603050405020304" pitchFamily="18" charset="0"/>
                        </a:rPr>
                        <a:t>CART决策树作为弱分类器</a:t>
                      </a:r>
                    </a:p>
                  </a:txBody>
                  <a:tcPr marL="132901" marR="132901" marT="0" marB="0" anchor="ctr"/>
                </a:tc>
                <a:extLst>
                  <a:ext uri="{0D108BD9-81ED-4DB2-BD59-A6C34878D82A}">
                    <a16:rowId xmlns:a16="http://schemas.microsoft.com/office/drawing/2014/main" val="10007"/>
                  </a:ext>
                </a:extLst>
              </a:tr>
              <a:tr h="425395">
                <a:tc>
                  <a:txBody>
                    <a:bodyPr/>
                    <a:lstStyle/>
                    <a:p>
                      <a:pPr algn="l">
                        <a:spcAft>
                          <a:spcPts val="0"/>
                        </a:spcAft>
                      </a:pPr>
                      <a:r>
                        <a:rPr lang="en-US" sz="1800" kern="100">
                          <a:effectLst/>
                        </a:rPr>
                        <a:t>XGBoost</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94.89%</a:t>
                      </a:r>
                    </a:p>
                  </a:txBody>
                  <a:tcPr marL="132901" marR="132901" marT="0" marB="0" anchor="ctr"/>
                </a:tc>
                <a:tc>
                  <a:txBody>
                    <a:bodyPr/>
                    <a:lstStyle/>
                    <a:p>
                      <a:pPr algn="l">
                        <a:spcAft>
                          <a:spcPts val="0"/>
                        </a:spcAft>
                        <a:buNone/>
                      </a:pPr>
                      <a:endParaRPr lang="en-US" altLang="en-US" sz="1800" kern="100">
                        <a:effectLst/>
                      </a:endParaRPr>
                    </a:p>
                  </a:txBody>
                  <a:tcPr marL="132901" marR="132901" marT="0" marB="0" anchor="ctr"/>
                </a:tc>
                <a:extLst>
                  <a:ext uri="{0D108BD9-81ED-4DB2-BD59-A6C34878D82A}">
                    <a16:rowId xmlns:a16="http://schemas.microsoft.com/office/drawing/2014/main" val="10008"/>
                  </a:ext>
                </a:extLst>
              </a:tr>
              <a:tr h="425395">
                <a:tc>
                  <a:txBody>
                    <a:bodyPr/>
                    <a:lstStyle/>
                    <a:p>
                      <a:pPr algn="l">
                        <a:spcAft>
                          <a:spcPts val="0"/>
                        </a:spcAft>
                      </a:pPr>
                      <a:r>
                        <a:rPr lang="en-US" sz="1800" kern="100">
                          <a:effectLst/>
                        </a:rPr>
                        <a:t>TPOT</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a:effectLst/>
                          <a:latin typeface="Calibri" panose="020F0502020204030204" charset="0"/>
                          <a:ea typeface="宋体" panose="02010600030101010101" pitchFamily="2" charset="-122"/>
                          <a:cs typeface="Times New Roman" panose="02020603050405020304" pitchFamily="18" charset="0"/>
                        </a:rPr>
                        <a:t>98.67%</a:t>
                      </a:r>
                    </a:p>
                  </a:txBody>
                  <a:tcPr marL="132901" marR="132901" marT="0" marB="0" anchor="ctr"/>
                </a:tc>
                <a:tc>
                  <a:txBody>
                    <a:bodyPr/>
                    <a:lstStyle/>
                    <a:p>
                      <a:pPr algn="l">
                        <a:spcAft>
                          <a:spcPts val="0"/>
                        </a:spcAft>
                        <a:buNone/>
                      </a:pPr>
                      <a:r>
                        <a:rPr lang="zh-CN" altLang="en-US" sz="1800" kern="100">
                          <a:effectLst/>
                          <a:latin typeface="Calibri" panose="020F0502020204030204" charset="0"/>
                          <a:ea typeface="宋体" panose="02010600030101010101" pitchFamily="2" charset="-122"/>
                          <a:cs typeface="Times New Roman" panose="02020603050405020304" pitchFamily="18" charset="0"/>
                        </a:rPr>
                        <a:t>Best pipeline: LogisticRegression(GaussianNB(PolynomialFeatures(VarianceThreshold(input_matrix, threshold=0.0005), degree=2, include_bias=False, interaction_only=False)), C=1.0, dual=True, penalty=l2)</a:t>
                      </a:r>
                    </a:p>
                  </a:txBody>
                  <a:tcPr marL="132901" marR="132901" marT="0" marB="0" anchor="ctr"/>
                </a:tc>
                <a:extLst>
                  <a:ext uri="{0D108BD9-81ED-4DB2-BD59-A6C34878D82A}">
                    <a16:rowId xmlns:a16="http://schemas.microsoft.com/office/drawing/2014/main" val="10009"/>
                  </a:ext>
                </a:extLst>
              </a:tr>
              <a:tr h="425395">
                <a:tc>
                  <a:txBody>
                    <a:bodyPr/>
                    <a:lstStyle/>
                    <a:p>
                      <a:pPr algn="l">
                        <a:spcAft>
                          <a:spcPts val="0"/>
                        </a:spcAft>
                      </a:pPr>
                      <a:r>
                        <a:rPr lang="en-US" sz="1800" kern="100">
                          <a:effectLst/>
                        </a:rPr>
                        <a:t>keras</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altLang="zh-CN" sz="1800" kern="100" dirty="0">
                          <a:effectLst/>
                          <a:latin typeface="Calibri" panose="020F0502020204030204" charset="0"/>
                          <a:ea typeface="宋体" panose="02010600030101010101" pitchFamily="2" charset="-122"/>
                          <a:cs typeface="Times New Roman" panose="02020603050405020304" pitchFamily="18" charset="0"/>
                        </a:rPr>
                        <a:t>97.90%</a:t>
                      </a:r>
                    </a:p>
                  </a:txBody>
                  <a:tcPr marL="132901" marR="132901" marT="0" marB="0" anchor="ctr"/>
                </a:tc>
                <a:tc>
                  <a:txBody>
                    <a:bodyPr/>
                    <a:lstStyle/>
                    <a:p>
                      <a:pPr algn="l">
                        <a:spcAft>
                          <a:spcPts val="0"/>
                        </a:spcAft>
                        <a:buNone/>
                      </a:pPr>
                      <a:r>
                        <a:rPr lang="en-US" altLang="zh-CN" sz="1800" kern="100" dirty="0">
                          <a:effectLst/>
                          <a:latin typeface="Calibri" panose="020F0502020204030204" charset="0"/>
                          <a:ea typeface="宋体" panose="02010600030101010101" pitchFamily="2" charset="-122"/>
                          <a:cs typeface="Times New Roman" panose="02020603050405020304" pitchFamily="18" charset="0"/>
                        </a:rPr>
                        <a:t>LeNet-5</a:t>
                      </a:r>
                      <a:r>
                        <a:rPr lang="zh-CN" altLang="zh-CN" sz="1800" kern="100" dirty="0">
                          <a:effectLst/>
                          <a:latin typeface="Calibri" panose="020F0502020204030204" charset="0"/>
                          <a:ea typeface="宋体" panose="02010600030101010101" pitchFamily="2" charset="-122"/>
                          <a:cs typeface="Times New Roman" panose="02020603050405020304" pitchFamily="18" charset="0"/>
                        </a:rPr>
                        <a:t>网络</a:t>
                      </a:r>
                    </a:p>
                  </a:txBody>
                  <a:tcPr marL="132901" marR="132901" marT="0" marB="0" anchor="ctr"/>
                </a:tc>
                <a:extLst>
                  <a:ext uri="{0D108BD9-81ED-4DB2-BD59-A6C34878D82A}">
                    <a16:rowId xmlns:a16="http://schemas.microsoft.com/office/drawing/2014/main" val="10010"/>
                  </a:ext>
                </a:extLst>
              </a:tr>
            </a:tbl>
          </a:graphicData>
        </a:graphic>
      </p:graphicFrame>
      <p:sp>
        <p:nvSpPr>
          <p:cNvPr id="7" name="下箭头 6"/>
          <p:cNvSpPr/>
          <p:nvPr/>
        </p:nvSpPr>
        <p:spPr>
          <a:xfrm rot="2280000">
            <a:off x="8122285" y="4978400"/>
            <a:ext cx="367030" cy="466725"/>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 name="Content Placeholder 2"/>
          <p:cNvSpPr txBox="1">
            <a:spLocks noGrp="1"/>
          </p:cNvSpPr>
          <p:nvPr/>
        </p:nvSpPr>
        <p:spPr>
          <a:xfrm>
            <a:off x="8017510" y="4451350"/>
            <a:ext cx="3556635" cy="629285"/>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200" dirty="0">
                <a:ea typeface="宋体" panose="02010600030101010101" pitchFamily="2" charset="-122"/>
              </a:rPr>
              <a:t>数据预处理，多项式数据转换</a:t>
            </a:r>
            <a:endParaRPr lang="en-US" altLang="zh-CN" sz="2200" dirty="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数据分析师</a:t>
            </a:r>
            <a:r>
              <a:rPr altLang="zh-CN" dirty="0"/>
              <a:t>80%的时间都花在数据清洗上</a:t>
            </a:r>
            <a:endParaRPr lang="zh-CN" altLang="zh-CN" dirty="0"/>
          </a:p>
        </p:txBody>
      </p:sp>
      <p:sp>
        <p:nvSpPr>
          <p:cNvPr id="2" name="文本占位符 1"/>
          <p:cNvSpPr>
            <a:spLocks noGrp="1"/>
          </p:cNvSpPr>
          <p:nvPr>
            <p:ph type="body" idx="1"/>
          </p:nvPr>
        </p:nvSpPr>
        <p:spPr>
          <a:xfrm>
            <a:off x="768350" y="1214120"/>
            <a:ext cx="10515600" cy="4351338"/>
          </a:xfrm>
        </p:spPr>
        <p:txBody>
          <a:bodyPr/>
          <a:lstStyle/>
          <a:p>
            <a:pPr marL="0" indent="0">
              <a:buNone/>
            </a:pPr>
            <a:r>
              <a:rPr lang="zh-CN" altLang="en-US"/>
              <a:t>如果你收集上来的数据如下图所示，数据存在哪些问题？</a:t>
            </a:r>
          </a:p>
        </p:txBody>
      </p:sp>
      <p:graphicFrame>
        <p:nvGraphicFramePr>
          <p:cNvPr id="5" name="表格 4"/>
          <p:cNvGraphicFramePr/>
          <p:nvPr>
            <p:custDataLst>
              <p:tags r:id="rId1"/>
            </p:custDataLst>
          </p:nvPr>
        </p:nvGraphicFramePr>
        <p:xfrm>
          <a:off x="1493520" y="2053590"/>
          <a:ext cx="8860155" cy="3895725"/>
        </p:xfrm>
        <a:graphic>
          <a:graphicData uri="http://schemas.openxmlformats.org/drawingml/2006/table">
            <a:tbl>
              <a:tblPr firstRow="1" bandRow="1">
                <a:tableStyleId>{5C22544A-7EE6-4342-B048-85BDC9FD1C3A}</a:tableStyleId>
              </a:tblPr>
              <a:tblGrid>
                <a:gridCol w="830580">
                  <a:extLst>
                    <a:ext uri="{9D8B030D-6E8A-4147-A177-3AD203B41FA5}">
                      <a16:colId xmlns:a16="http://schemas.microsoft.com/office/drawing/2014/main" val="20000"/>
                    </a:ext>
                  </a:extLst>
                </a:gridCol>
                <a:gridCol w="1384300">
                  <a:extLst>
                    <a:ext uri="{9D8B030D-6E8A-4147-A177-3AD203B41FA5}">
                      <a16:colId xmlns:a16="http://schemas.microsoft.com/office/drawing/2014/main" val="20001"/>
                    </a:ext>
                  </a:extLst>
                </a:gridCol>
                <a:gridCol w="830580">
                  <a:extLst>
                    <a:ext uri="{9D8B030D-6E8A-4147-A177-3AD203B41FA5}">
                      <a16:colId xmlns:a16="http://schemas.microsoft.com/office/drawing/2014/main" val="20002"/>
                    </a:ext>
                  </a:extLst>
                </a:gridCol>
                <a:gridCol w="831215">
                  <a:extLst>
                    <a:ext uri="{9D8B030D-6E8A-4147-A177-3AD203B41FA5}">
                      <a16:colId xmlns:a16="http://schemas.microsoft.com/office/drawing/2014/main" val="20003"/>
                    </a:ext>
                  </a:extLst>
                </a:gridCol>
                <a:gridCol w="830580">
                  <a:extLst>
                    <a:ext uri="{9D8B030D-6E8A-4147-A177-3AD203B41FA5}">
                      <a16:colId xmlns:a16="http://schemas.microsoft.com/office/drawing/2014/main" val="20004"/>
                    </a:ext>
                  </a:extLst>
                </a:gridCol>
                <a:gridCol w="829945">
                  <a:extLst>
                    <a:ext uri="{9D8B030D-6E8A-4147-A177-3AD203B41FA5}">
                      <a16:colId xmlns:a16="http://schemas.microsoft.com/office/drawing/2014/main" val="20005"/>
                    </a:ext>
                  </a:extLst>
                </a:gridCol>
                <a:gridCol w="830580">
                  <a:extLst>
                    <a:ext uri="{9D8B030D-6E8A-4147-A177-3AD203B41FA5}">
                      <a16:colId xmlns:a16="http://schemas.microsoft.com/office/drawing/2014/main" val="20006"/>
                    </a:ext>
                  </a:extLst>
                </a:gridCol>
                <a:gridCol w="831215">
                  <a:extLst>
                    <a:ext uri="{9D8B030D-6E8A-4147-A177-3AD203B41FA5}">
                      <a16:colId xmlns:a16="http://schemas.microsoft.com/office/drawing/2014/main" val="20007"/>
                    </a:ext>
                  </a:extLst>
                </a:gridCol>
                <a:gridCol w="830580">
                  <a:extLst>
                    <a:ext uri="{9D8B030D-6E8A-4147-A177-3AD203B41FA5}">
                      <a16:colId xmlns:a16="http://schemas.microsoft.com/office/drawing/2014/main" val="20008"/>
                    </a:ext>
                  </a:extLst>
                </a:gridCol>
                <a:gridCol w="830580">
                  <a:extLst>
                    <a:ext uri="{9D8B030D-6E8A-4147-A177-3AD203B41FA5}">
                      <a16:colId xmlns:a16="http://schemas.microsoft.com/office/drawing/2014/main" val="20009"/>
                    </a:ext>
                  </a:extLst>
                </a:gridCol>
              </a:tblGrid>
              <a:tr h="304165">
                <a:tc>
                  <a:txBody>
                    <a:bodyPr/>
                    <a:lstStyle/>
                    <a:p>
                      <a:pPr algn="l">
                        <a:buNone/>
                      </a:pPr>
                      <a:r>
                        <a:rPr lang="en-US" sz="1600">
                          <a:solidFill>
                            <a:srgbClr val="000000"/>
                          </a:solidFill>
                          <a:latin typeface="宋体" panose="02010600030101010101" pitchFamily="2" charset="-122"/>
                        </a:rPr>
                        <a:t>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4</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04165">
                <a:tc>
                  <a:txBody>
                    <a:bodyPr/>
                    <a:lstStyle/>
                    <a:p>
                      <a:pPr algn="l">
                        <a:buNone/>
                      </a:pPr>
                      <a:r>
                        <a:rPr lang="en-US" sz="1600">
                          <a:solidFill>
                            <a:srgbClr val="000000"/>
                          </a:solidFill>
                          <a:latin typeface="宋体" panose="02010600030101010101" pitchFamily="2" charset="-122"/>
                        </a:rPr>
                        <a:t>1.0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Micky Mouse</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56.0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70kgs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71</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04165">
                <a:tc>
                  <a:txBody>
                    <a:bodyPr/>
                    <a:lstStyle/>
                    <a:p>
                      <a:pPr algn="l">
                        <a:buNone/>
                      </a:pPr>
                      <a:r>
                        <a:rPr lang="en-US" sz="1600">
                          <a:solidFill>
                            <a:srgbClr val="000000"/>
                          </a:solidFill>
                          <a:latin typeface="宋体" panose="02010600030101010101" pitchFamily="2" charset="-122"/>
                        </a:rPr>
                        <a:t>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Donald 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34.0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150lbs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84</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76</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04165">
                <a:tc>
                  <a:txBody>
                    <a:bodyPr/>
                    <a:lstStyle/>
                    <a:p>
                      <a:pPr algn="l">
                        <a:buNone/>
                      </a:pPr>
                      <a:r>
                        <a:rPr lang="en-US" sz="1600">
                          <a:solidFill>
                            <a:srgbClr val="000000"/>
                          </a:solidFill>
                          <a:latin typeface="宋体" panose="02010600030101010101" pitchFamily="2" charset="-122"/>
                        </a:rPr>
                        <a:t>3.0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Mini Mouse</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16.0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549910">
                <a:tc>
                  <a:txBody>
                    <a:bodyPr/>
                    <a:lstStyle/>
                    <a:p>
                      <a:pPr algn="l">
                        <a:buNone/>
                      </a:pPr>
                      <a:r>
                        <a:rPr lang="en-US" sz="1600">
                          <a:solidFill>
                            <a:srgbClr val="000000"/>
                          </a:solidFill>
                          <a:latin typeface="宋体" panose="02010600030101010101" pitchFamily="2" charset="-122"/>
                        </a:rPr>
                        <a:t>4.0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Scrooge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36.3</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04165">
                <a:tc>
                  <a:txBody>
                    <a:bodyPr/>
                    <a:lstStyle/>
                    <a:p>
                      <a:pPr algn="l">
                        <a:buNone/>
                      </a:pPr>
                      <a:r>
                        <a:rPr lang="en-US" sz="1600">
                          <a:solidFill>
                            <a:srgbClr val="000000"/>
                          </a:solidFill>
                          <a:latin typeface="宋体" panose="02010600030101010101" pitchFamily="2" charset="-122"/>
                        </a:rPr>
                        <a:t>5.0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Pink Panther</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54.0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90kgs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04165">
                <a:tc>
                  <a:txBody>
                    <a:bodyPr/>
                    <a:lstStyle/>
                    <a:p>
                      <a:pPr algn="l">
                        <a:buNone/>
                      </a:pPr>
                      <a:r>
                        <a:rPr lang="en-US" sz="1600">
                          <a:solidFill>
                            <a:srgbClr val="000000"/>
                          </a:solidFill>
                          <a:latin typeface="宋体" panose="02010600030101010101" pitchFamily="2" charset="-122"/>
                        </a:rPr>
                        <a:t>6.0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Huey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85kgs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304165">
                <a:tc>
                  <a:txBody>
                    <a:bodyPr/>
                    <a:lstStyle/>
                    <a:p>
                      <a:pPr algn="l">
                        <a:buNone/>
                      </a:pPr>
                      <a:r>
                        <a:rPr lang="en-US" sz="1600">
                          <a:solidFill>
                            <a:srgbClr val="000000"/>
                          </a:solidFill>
                          <a:latin typeface="宋体" panose="02010600030101010101" pitchFamily="2" charset="-122"/>
                        </a:rPr>
                        <a:t>7.0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Dewey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19.0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56kgs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71</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304165">
                <a:tc>
                  <a:txBody>
                    <a:bodyPr/>
                    <a:lstStyle/>
                    <a:p>
                      <a:pPr algn="l">
                        <a:buNone/>
                      </a:pPr>
                      <a:r>
                        <a:rPr lang="en-US" sz="1600">
                          <a:solidFill>
                            <a:srgbClr val="000000"/>
                          </a:solidFill>
                          <a:latin typeface="宋体" panose="02010600030101010101" pitchFamily="2" charset="-122"/>
                        </a:rPr>
                        <a:t>8.0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Scoopy Doo</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76</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8"/>
                  </a:ext>
                </a:extLst>
              </a:tr>
              <a:tr h="304165">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9"/>
                  </a:ext>
                </a:extLst>
              </a:tr>
              <a:tr h="304165">
                <a:tc>
                  <a:txBody>
                    <a:bodyPr/>
                    <a:lstStyle/>
                    <a:p>
                      <a:pPr algn="l">
                        <a:buNone/>
                      </a:pPr>
                      <a:r>
                        <a:rPr lang="en-US" sz="1600">
                          <a:solidFill>
                            <a:srgbClr val="000000"/>
                          </a:solidFill>
                          <a:latin typeface="宋体" panose="02010600030101010101" pitchFamily="2" charset="-122"/>
                        </a:rPr>
                        <a:t>9.0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Huey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188lbs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0"/>
                  </a:ext>
                </a:extLst>
              </a:tr>
              <a:tr h="304165">
                <a:tc>
                  <a:txBody>
                    <a:bodyPr/>
                    <a:lstStyle/>
                    <a:p>
                      <a:pPr algn="l">
                        <a:buNone/>
                      </a:pPr>
                      <a:r>
                        <a:rPr lang="en-US" sz="1600">
                          <a:solidFill>
                            <a:srgbClr val="000000"/>
                          </a:solidFill>
                          <a:latin typeface="宋体" panose="02010600030101010101" pitchFamily="2" charset="-122"/>
                        </a:rPr>
                        <a:t>10.0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Louie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40kgs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87</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数据分析师</a:t>
            </a:r>
            <a:r>
              <a:rPr altLang="zh-CN" dirty="0"/>
              <a:t>80%的时间都花在数据清洗上</a:t>
            </a:r>
            <a:endParaRPr lang="zh-CN" altLang="zh-CN" dirty="0"/>
          </a:p>
        </p:txBody>
      </p:sp>
      <p:sp>
        <p:nvSpPr>
          <p:cNvPr id="2" name="文本占位符 1"/>
          <p:cNvSpPr>
            <a:spLocks noGrp="1"/>
          </p:cNvSpPr>
          <p:nvPr>
            <p:ph type="body" idx="1"/>
          </p:nvPr>
        </p:nvSpPr>
        <p:spPr>
          <a:xfrm>
            <a:off x="768350" y="1214120"/>
            <a:ext cx="10515600" cy="4351338"/>
          </a:xfrm>
        </p:spPr>
        <p:txBody>
          <a:bodyPr/>
          <a:lstStyle/>
          <a:p>
            <a:pPr marL="0" indent="0">
              <a:buNone/>
            </a:pPr>
            <a:r>
              <a:rPr lang="zh-CN" altLang="en-US"/>
              <a:t>首先，每个字段代表的含义，应该对字段进行命名</a:t>
            </a:r>
          </a:p>
        </p:txBody>
      </p:sp>
      <p:graphicFrame>
        <p:nvGraphicFramePr>
          <p:cNvPr id="5" name="表格 4"/>
          <p:cNvGraphicFramePr/>
          <p:nvPr>
            <p:custDataLst>
              <p:tags r:id="rId1"/>
            </p:custDataLst>
          </p:nvPr>
        </p:nvGraphicFramePr>
        <p:xfrm>
          <a:off x="1493520" y="2053590"/>
          <a:ext cx="8860155" cy="3895725"/>
        </p:xfrm>
        <a:graphic>
          <a:graphicData uri="http://schemas.openxmlformats.org/drawingml/2006/table">
            <a:tbl>
              <a:tblPr firstRow="1" bandRow="1">
                <a:tableStyleId>{5C22544A-7EE6-4342-B048-85BDC9FD1C3A}</a:tableStyleId>
              </a:tblPr>
              <a:tblGrid>
                <a:gridCol w="830580">
                  <a:extLst>
                    <a:ext uri="{9D8B030D-6E8A-4147-A177-3AD203B41FA5}">
                      <a16:colId xmlns:a16="http://schemas.microsoft.com/office/drawing/2014/main" val="20000"/>
                    </a:ext>
                  </a:extLst>
                </a:gridCol>
                <a:gridCol w="1384300">
                  <a:extLst>
                    <a:ext uri="{9D8B030D-6E8A-4147-A177-3AD203B41FA5}">
                      <a16:colId xmlns:a16="http://schemas.microsoft.com/office/drawing/2014/main" val="20001"/>
                    </a:ext>
                  </a:extLst>
                </a:gridCol>
                <a:gridCol w="830580">
                  <a:extLst>
                    <a:ext uri="{9D8B030D-6E8A-4147-A177-3AD203B41FA5}">
                      <a16:colId xmlns:a16="http://schemas.microsoft.com/office/drawing/2014/main" val="20002"/>
                    </a:ext>
                  </a:extLst>
                </a:gridCol>
                <a:gridCol w="831215">
                  <a:extLst>
                    <a:ext uri="{9D8B030D-6E8A-4147-A177-3AD203B41FA5}">
                      <a16:colId xmlns:a16="http://schemas.microsoft.com/office/drawing/2014/main" val="20003"/>
                    </a:ext>
                  </a:extLst>
                </a:gridCol>
                <a:gridCol w="830580">
                  <a:extLst>
                    <a:ext uri="{9D8B030D-6E8A-4147-A177-3AD203B41FA5}">
                      <a16:colId xmlns:a16="http://schemas.microsoft.com/office/drawing/2014/main" val="20004"/>
                    </a:ext>
                  </a:extLst>
                </a:gridCol>
                <a:gridCol w="829945">
                  <a:extLst>
                    <a:ext uri="{9D8B030D-6E8A-4147-A177-3AD203B41FA5}">
                      <a16:colId xmlns:a16="http://schemas.microsoft.com/office/drawing/2014/main" val="20005"/>
                    </a:ext>
                  </a:extLst>
                </a:gridCol>
                <a:gridCol w="830580">
                  <a:extLst>
                    <a:ext uri="{9D8B030D-6E8A-4147-A177-3AD203B41FA5}">
                      <a16:colId xmlns:a16="http://schemas.microsoft.com/office/drawing/2014/main" val="20006"/>
                    </a:ext>
                  </a:extLst>
                </a:gridCol>
                <a:gridCol w="831215">
                  <a:extLst>
                    <a:ext uri="{9D8B030D-6E8A-4147-A177-3AD203B41FA5}">
                      <a16:colId xmlns:a16="http://schemas.microsoft.com/office/drawing/2014/main" val="20007"/>
                    </a:ext>
                  </a:extLst>
                </a:gridCol>
                <a:gridCol w="830580">
                  <a:extLst>
                    <a:ext uri="{9D8B030D-6E8A-4147-A177-3AD203B41FA5}">
                      <a16:colId xmlns:a16="http://schemas.microsoft.com/office/drawing/2014/main" val="20008"/>
                    </a:ext>
                  </a:extLst>
                </a:gridCol>
                <a:gridCol w="830580">
                  <a:extLst>
                    <a:ext uri="{9D8B030D-6E8A-4147-A177-3AD203B41FA5}">
                      <a16:colId xmlns:a16="http://schemas.microsoft.com/office/drawing/2014/main" val="20009"/>
                    </a:ext>
                  </a:extLst>
                </a:gridCol>
              </a:tblGrid>
              <a:tr h="304165">
                <a:tc>
                  <a:txBody>
                    <a:bodyPr/>
                    <a:lstStyle/>
                    <a:p>
                      <a:pPr algn="l">
                        <a:buNone/>
                      </a:pPr>
                      <a:r>
                        <a:rPr lang="en-US" sz="1600">
                          <a:solidFill>
                            <a:srgbClr val="000000"/>
                          </a:solidFill>
                          <a:latin typeface="宋体" panose="02010600030101010101" pitchFamily="2" charset="-122"/>
                        </a:rPr>
                        <a:t>ID</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Name</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altLang="en-US" sz="1600">
                          <a:solidFill>
                            <a:srgbClr val="000000"/>
                          </a:solidFill>
                          <a:latin typeface="宋体" panose="02010600030101010101" pitchFamily="2" charset="-122"/>
                        </a:rPr>
                        <a:t>Age</a:t>
                      </a: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Weight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m1</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m3</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f1</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f2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f3</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04165">
                <a:tc>
                  <a:txBody>
                    <a:bodyPr/>
                    <a:lstStyle/>
                    <a:p>
                      <a:pPr algn="l">
                        <a:buNone/>
                      </a:pPr>
                      <a:r>
                        <a:rPr lang="en-US" sz="1600">
                          <a:solidFill>
                            <a:srgbClr val="000000"/>
                          </a:solidFill>
                          <a:latin typeface="宋体" panose="02010600030101010101" pitchFamily="2" charset="-122"/>
                        </a:rPr>
                        <a:t>1.0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Micky Mouse</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56.0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70kgs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71</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04165">
                <a:tc>
                  <a:txBody>
                    <a:bodyPr/>
                    <a:lstStyle/>
                    <a:p>
                      <a:pPr algn="l">
                        <a:buNone/>
                      </a:pPr>
                      <a:r>
                        <a:rPr lang="en-US" sz="1600">
                          <a:solidFill>
                            <a:srgbClr val="000000"/>
                          </a:solidFill>
                          <a:latin typeface="宋体" panose="02010600030101010101" pitchFamily="2" charset="-122"/>
                        </a:rPr>
                        <a:t>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Donald 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34.0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150lbs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84</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76</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04165">
                <a:tc>
                  <a:txBody>
                    <a:bodyPr/>
                    <a:lstStyle/>
                    <a:p>
                      <a:pPr algn="l">
                        <a:buNone/>
                      </a:pPr>
                      <a:r>
                        <a:rPr lang="en-US" sz="1600">
                          <a:solidFill>
                            <a:srgbClr val="000000"/>
                          </a:solidFill>
                          <a:latin typeface="宋体" panose="02010600030101010101" pitchFamily="2" charset="-122"/>
                        </a:rPr>
                        <a:t>3.0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Mini Mouse</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16.0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549910">
                <a:tc>
                  <a:txBody>
                    <a:bodyPr/>
                    <a:lstStyle/>
                    <a:p>
                      <a:pPr algn="l">
                        <a:buNone/>
                      </a:pPr>
                      <a:r>
                        <a:rPr lang="en-US" sz="1600">
                          <a:solidFill>
                            <a:srgbClr val="000000"/>
                          </a:solidFill>
                          <a:latin typeface="宋体" panose="02010600030101010101" pitchFamily="2" charset="-122"/>
                        </a:rPr>
                        <a:t>4.0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Scrooge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36.3</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04165">
                <a:tc>
                  <a:txBody>
                    <a:bodyPr/>
                    <a:lstStyle/>
                    <a:p>
                      <a:pPr algn="l">
                        <a:buNone/>
                      </a:pPr>
                      <a:r>
                        <a:rPr lang="en-US" sz="1600">
                          <a:solidFill>
                            <a:srgbClr val="000000"/>
                          </a:solidFill>
                          <a:latin typeface="宋体" panose="02010600030101010101" pitchFamily="2" charset="-122"/>
                        </a:rPr>
                        <a:t>5.0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Pink Panther</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54.0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90kgs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04165">
                <a:tc>
                  <a:txBody>
                    <a:bodyPr/>
                    <a:lstStyle/>
                    <a:p>
                      <a:pPr algn="l">
                        <a:buNone/>
                      </a:pPr>
                      <a:r>
                        <a:rPr lang="en-US" sz="1600">
                          <a:solidFill>
                            <a:srgbClr val="000000"/>
                          </a:solidFill>
                          <a:latin typeface="宋体" panose="02010600030101010101" pitchFamily="2" charset="-122"/>
                        </a:rPr>
                        <a:t>6.0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Huey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85kgs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304165">
                <a:tc>
                  <a:txBody>
                    <a:bodyPr/>
                    <a:lstStyle/>
                    <a:p>
                      <a:pPr algn="l">
                        <a:buNone/>
                      </a:pPr>
                      <a:r>
                        <a:rPr lang="en-US" sz="1600">
                          <a:solidFill>
                            <a:srgbClr val="000000"/>
                          </a:solidFill>
                          <a:latin typeface="宋体" panose="02010600030101010101" pitchFamily="2" charset="-122"/>
                        </a:rPr>
                        <a:t>7.0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Dewey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19.0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56kgs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71</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304165">
                <a:tc>
                  <a:txBody>
                    <a:bodyPr/>
                    <a:lstStyle/>
                    <a:p>
                      <a:pPr algn="l">
                        <a:buNone/>
                      </a:pPr>
                      <a:r>
                        <a:rPr lang="en-US" sz="1600">
                          <a:solidFill>
                            <a:srgbClr val="000000"/>
                          </a:solidFill>
                          <a:latin typeface="宋体" panose="02010600030101010101" pitchFamily="2" charset="-122"/>
                        </a:rPr>
                        <a:t>8.0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Scoopy Doo</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76</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8"/>
                  </a:ext>
                </a:extLst>
              </a:tr>
              <a:tr h="304165">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NaN</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9"/>
                  </a:ext>
                </a:extLst>
              </a:tr>
              <a:tr h="304165">
                <a:tc>
                  <a:txBody>
                    <a:bodyPr/>
                    <a:lstStyle/>
                    <a:p>
                      <a:pPr algn="l">
                        <a:buNone/>
                      </a:pPr>
                      <a:r>
                        <a:rPr lang="en-US" sz="1600">
                          <a:solidFill>
                            <a:srgbClr val="000000"/>
                          </a:solidFill>
                          <a:latin typeface="宋体" panose="02010600030101010101" pitchFamily="2" charset="-122"/>
                        </a:rPr>
                        <a:t>9.0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Huey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188lbs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0"/>
                  </a:ext>
                </a:extLst>
              </a:tr>
              <a:tr h="304165">
                <a:tc>
                  <a:txBody>
                    <a:bodyPr/>
                    <a:lstStyle/>
                    <a:p>
                      <a:pPr algn="l">
                        <a:buNone/>
                      </a:pPr>
                      <a:r>
                        <a:rPr lang="en-US" sz="1600">
                          <a:solidFill>
                            <a:srgbClr val="000000"/>
                          </a:solidFill>
                          <a:latin typeface="宋体" panose="02010600030101010101" pitchFamily="2" charset="-122"/>
                        </a:rPr>
                        <a:t>10.0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Louie 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40kgs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87</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数据质量的准则</a:t>
            </a:r>
            <a:endParaRPr lang="zh-CN" altLang="zh-CN" dirty="0"/>
          </a:p>
        </p:txBody>
      </p:sp>
      <p:sp>
        <p:nvSpPr>
          <p:cNvPr id="164" name="Content Placeholder 2"/>
          <p:cNvSpPr txBox="1">
            <a:spLocks noGrp="1"/>
          </p:cNvSpPr>
          <p:nvPr/>
        </p:nvSpPr>
        <p:spPr>
          <a:xfrm>
            <a:off x="969010" y="1585913"/>
            <a:ext cx="10515600" cy="4471573"/>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dirty="0">
                <a:latin typeface="宋体" panose="02010600030101010101" pitchFamily="2" charset="-122"/>
                <a:ea typeface="宋体" panose="02010600030101010101" pitchFamily="2" charset="-122"/>
                <a:sym typeface="+mn-ea"/>
              </a:rPr>
              <a:t>好的数据质量，应该满足“完全合一”</a:t>
            </a:r>
            <a:endParaRPr lang="zh-CN" altLang="en-US" dirty="0">
              <a:latin typeface="宋体" panose="02010600030101010101" pitchFamily="2" charset="-122"/>
              <a:ea typeface="宋体" panose="02010600030101010101" pitchFamily="2" charset="-122"/>
            </a:endParaRPr>
          </a:p>
          <a:p>
            <a:r>
              <a:rPr lang="zh-CN" altLang="en-US" b="1" dirty="0">
                <a:solidFill>
                  <a:srgbClr val="FF0000"/>
                </a:solidFill>
                <a:latin typeface="宋体" panose="02010600030101010101" pitchFamily="2" charset="-122"/>
                <a:ea typeface="宋体" panose="02010600030101010101" pitchFamily="2" charset="-122"/>
                <a:sym typeface="+mn-ea"/>
              </a:rPr>
              <a:t>完</a:t>
            </a:r>
            <a:r>
              <a:rPr lang="zh-CN" altLang="en-US" dirty="0">
                <a:latin typeface="宋体" panose="02010600030101010101" pitchFamily="2" charset="-122"/>
                <a:ea typeface="宋体" panose="02010600030101010101" pitchFamily="2" charset="-122"/>
                <a:sym typeface="+mn-ea"/>
              </a:rPr>
              <a:t>整性：数据是否存在空值，字段是否完善，是否有漏掉</a:t>
            </a:r>
          </a:p>
          <a:p>
            <a:r>
              <a:rPr lang="zh-CN" altLang="en-US" b="1" dirty="0">
                <a:solidFill>
                  <a:srgbClr val="FF0000"/>
                </a:solidFill>
                <a:latin typeface="宋体" panose="02010600030101010101" pitchFamily="2" charset="-122"/>
                <a:ea typeface="宋体" panose="02010600030101010101" pitchFamily="2" charset="-122"/>
                <a:sym typeface="+mn-ea"/>
              </a:rPr>
              <a:t>全</a:t>
            </a:r>
            <a:r>
              <a:rPr lang="zh-CN" altLang="en-US" dirty="0">
                <a:latin typeface="宋体" panose="02010600030101010101" pitchFamily="2" charset="-122"/>
                <a:ea typeface="宋体" panose="02010600030101010101" pitchFamily="2" charset="-122"/>
                <a:sym typeface="+mn-ea"/>
              </a:rPr>
              <a:t>面性：观察某一列的全部数值及特征值，是否存在单位、字段名与数值不匹配</a:t>
            </a:r>
          </a:p>
          <a:p>
            <a:r>
              <a:rPr lang="zh-CN" altLang="en-US" b="1" dirty="0">
                <a:solidFill>
                  <a:srgbClr val="FF0000"/>
                </a:solidFill>
                <a:latin typeface="宋体" panose="02010600030101010101" pitchFamily="2" charset="-122"/>
                <a:ea typeface="宋体" panose="02010600030101010101" pitchFamily="2" charset="-122"/>
                <a:sym typeface="+mn-ea"/>
              </a:rPr>
              <a:t>合</a:t>
            </a:r>
            <a:r>
              <a:rPr lang="zh-CN" altLang="en-US" dirty="0">
                <a:latin typeface="宋体" panose="02010600030101010101" pitchFamily="2" charset="-122"/>
                <a:ea typeface="宋体" panose="02010600030101010101" pitchFamily="2" charset="-122"/>
                <a:sym typeface="+mn-ea"/>
              </a:rPr>
              <a:t>法性：数据的类型、内容、大小的合法性。</a:t>
            </a:r>
          </a:p>
          <a:p>
            <a:pPr algn="l"/>
            <a:r>
              <a:rPr lang="zh-CN" altLang="en-US" dirty="0">
                <a:latin typeface="宋体" panose="02010600030101010101" pitchFamily="2" charset="-122"/>
                <a:ea typeface="宋体" panose="02010600030101010101" pitchFamily="2" charset="-122"/>
                <a:sym typeface="+mn-ea"/>
              </a:rPr>
              <a:t>唯</a:t>
            </a:r>
            <a:r>
              <a:rPr lang="zh-CN" altLang="en-US" b="1" dirty="0">
                <a:solidFill>
                  <a:srgbClr val="FF0000"/>
                </a:solidFill>
                <a:latin typeface="宋体" panose="02010600030101010101" pitchFamily="2" charset="-122"/>
                <a:ea typeface="宋体" panose="02010600030101010101" pitchFamily="2" charset="-122"/>
                <a:sym typeface="+mn-ea"/>
              </a:rPr>
              <a:t>一</a:t>
            </a:r>
            <a:r>
              <a:rPr lang="zh-CN" altLang="en-US" dirty="0">
                <a:latin typeface="宋体" panose="02010600030101010101" pitchFamily="2" charset="-122"/>
                <a:ea typeface="宋体" panose="02010600030101010101" pitchFamily="2" charset="-122"/>
                <a:sym typeface="+mn-ea"/>
              </a:rPr>
              <a:t>性：数据是否存在重复记录</a:t>
            </a: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Python</a:t>
            </a:r>
            <a:r>
              <a:rPr lang="zh-CN" altLang="en-US" dirty="0">
                <a:ea typeface="宋体" panose="02010600030101010101" pitchFamily="2" charset="-122"/>
              </a:rPr>
              <a:t>中如何进行数据清洗</a:t>
            </a:r>
            <a:endParaRPr lang="zh-CN" altLang="zh-CN" dirty="0"/>
          </a:p>
        </p:txBody>
      </p:sp>
      <p:sp>
        <p:nvSpPr>
          <p:cNvPr id="164" name="Content Placeholder 2"/>
          <p:cNvSpPr txBox="1">
            <a:spLocks noGrp="1"/>
          </p:cNvSpPr>
          <p:nvPr/>
        </p:nvSpPr>
        <p:spPr>
          <a:xfrm>
            <a:off x="969010" y="1585913"/>
            <a:ext cx="10515600" cy="4471573"/>
          </a:xfrm>
          <a:prstGeom prst="rect">
            <a:avLst/>
          </a:prstGeom>
          <a:ln w="12700">
            <a:miter lim="400000"/>
          </a:ln>
        </p:spPr>
        <p:txBody>
          <a:bodyPr lIns="45719" rIns="45719">
            <a:normAutofit fontScale="67500"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a:sym typeface="+mn-ea"/>
              </a:rPr>
              <a:t>问题1：缺失值</a:t>
            </a:r>
          </a:p>
          <a:p>
            <a:pPr marL="0" indent="0">
              <a:lnSpc>
                <a:spcPct val="170000"/>
              </a:lnSpc>
              <a:buNone/>
            </a:pPr>
            <a:r>
              <a:rPr lang="zh-CN" altLang="en-US">
                <a:sym typeface="+mn-ea"/>
              </a:rPr>
              <a:t>在数据中有些年龄、体重数值是缺失的，这往往是因为数据量较大，在过程中，有些数值没有采集到。通常我们可以采用以下三种方法：</a:t>
            </a:r>
          </a:p>
          <a:p>
            <a:pPr>
              <a:lnSpc>
                <a:spcPct val="170000"/>
              </a:lnSpc>
            </a:pPr>
            <a:r>
              <a:rPr lang="zh-CN" altLang="en-US">
                <a:sym typeface="+mn-ea"/>
              </a:rPr>
              <a:t>删除：删除数据缺失的记录；</a:t>
            </a:r>
          </a:p>
          <a:p>
            <a:pPr>
              <a:lnSpc>
                <a:spcPct val="170000"/>
              </a:lnSpc>
            </a:pPr>
            <a:r>
              <a:rPr lang="zh-CN" altLang="en-US">
                <a:sym typeface="+mn-ea"/>
              </a:rPr>
              <a:t>均值：使用当前列的均值；</a:t>
            </a:r>
          </a:p>
          <a:p>
            <a:pPr>
              <a:lnSpc>
                <a:spcPct val="170000"/>
              </a:lnSpc>
            </a:pPr>
            <a:r>
              <a:rPr lang="zh-CN" altLang="en-US">
                <a:sym typeface="+mn-ea"/>
              </a:rPr>
              <a:t>高频：使用当前列出现频率最高的数据。</a:t>
            </a:r>
          </a:p>
          <a:p>
            <a:pPr marL="0" indent="0">
              <a:lnSpc>
                <a:spcPct val="170000"/>
              </a:lnSpc>
              <a:buNone/>
            </a:pPr>
            <a:r>
              <a:rPr lang="zh-CN" altLang="en-US">
                <a:sym typeface="+mn-ea"/>
              </a:rPr>
              <a:t>比如我们想对df['Age']中缺失的数值用平均年龄进行填充，可以这样写：</a:t>
            </a:r>
          </a:p>
          <a:p>
            <a:pPr marL="0" indent="0">
              <a:lnSpc>
                <a:spcPct val="170000"/>
              </a:lnSpc>
              <a:buNone/>
            </a:pPr>
            <a:r>
              <a:rPr lang="zh-CN" altLang="en-US">
                <a:sym typeface="+mn-ea"/>
              </a:rPr>
              <a:t>df['Age'].fillna(df['Age'].mean(), inplace=True)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Python</a:t>
            </a:r>
            <a:r>
              <a:rPr lang="zh-CN" altLang="en-US" dirty="0">
                <a:ea typeface="宋体" panose="02010600030101010101" pitchFamily="2" charset="-122"/>
              </a:rPr>
              <a:t>中如何进行数据清洗</a:t>
            </a:r>
            <a:endParaRPr lang="zh-CN" altLang="zh-CN" dirty="0"/>
          </a:p>
        </p:txBody>
      </p:sp>
      <p:sp>
        <p:nvSpPr>
          <p:cNvPr id="164" name="Content Placeholder 2"/>
          <p:cNvSpPr txBox="1">
            <a:spLocks noGrp="1"/>
          </p:cNvSpPr>
          <p:nvPr/>
        </p:nvSpPr>
        <p:spPr>
          <a:xfrm>
            <a:off x="969010" y="1585913"/>
            <a:ext cx="10515600" cy="4471573"/>
          </a:xfrm>
          <a:prstGeom prst="rect">
            <a:avLst/>
          </a:prstGeom>
          <a:ln w="12700">
            <a:miter lim="400000"/>
          </a:ln>
        </p:spPr>
        <p:txBody>
          <a:bodyPr lIns="45719" rIns="45719">
            <a:normAutofit fontScale="97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a:sym typeface="+mn-ea"/>
              </a:rPr>
              <a:t>问题2：空行</a:t>
            </a:r>
          </a:p>
          <a:p>
            <a:pPr marL="0" indent="0">
              <a:lnSpc>
                <a:spcPct val="170000"/>
              </a:lnSpc>
              <a:buNone/>
            </a:pPr>
            <a:r>
              <a:rPr lang="zh-CN" altLang="en-US">
                <a:sym typeface="+mn-ea"/>
              </a:rPr>
              <a:t>我们发现数据中有一个空行，除了 index 之外，全部的值都是 NaN。Pandas 的 read_csv() 并没有可选参数来忽略空行，这样，我们就需要在数据被读入之后再使用 dropna() 进行处理，删除空行。</a:t>
            </a:r>
          </a:p>
          <a:p>
            <a:pPr marL="0" indent="0">
              <a:lnSpc>
                <a:spcPct val="170000"/>
              </a:lnSpc>
              <a:buNone/>
            </a:pPr>
            <a:r>
              <a:rPr lang="zh-CN" altLang="en-US">
                <a:sym typeface="+mn-ea"/>
              </a:rPr>
              <a:t># 删除全空的行</a:t>
            </a:r>
          </a:p>
          <a:p>
            <a:pPr marL="0" indent="0">
              <a:lnSpc>
                <a:spcPct val="170000"/>
              </a:lnSpc>
              <a:buNone/>
            </a:pPr>
            <a:r>
              <a:rPr lang="zh-CN" altLang="en-US">
                <a:sym typeface="+mn-ea"/>
              </a:rPr>
              <a:t>df.dropna(how='all',inplace=True)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对数据</a:t>
            </a:r>
            <a:r>
              <a:rPr lang="en-US" altLang="zh-CN">
                <a:ea typeface="宋体" panose="02010600030101010101" pitchFamily="2" charset="-122"/>
                <a:sym typeface="+mn-ea"/>
              </a:rPr>
              <a:t>Feature</a:t>
            </a:r>
            <a:r>
              <a:rPr lang="zh-CN" altLang="zh-CN">
                <a:ea typeface="宋体" panose="02010600030101010101" pitchFamily="2" charset="-122"/>
                <a:sym typeface="+mn-ea"/>
              </a:rPr>
              <a:t>进行思考</a:t>
            </a:r>
            <a:endParaRPr lang="en-US" altLang="zh-CN"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2298065" y="1662430"/>
            <a:ext cx="7234555" cy="2740025"/>
          </a:xfrm>
          <a:prstGeom prst="rect">
            <a:avLst/>
          </a:prstGeom>
        </p:spPr>
      </p:pic>
      <p:sp>
        <p:nvSpPr>
          <p:cNvPr id="4" name="文本占位符 3"/>
          <p:cNvSpPr>
            <a:spLocks noGrp="1"/>
          </p:cNvSpPr>
          <p:nvPr>
            <p:ph type="body" idx="1"/>
          </p:nvPr>
        </p:nvSpPr>
        <p:spPr>
          <a:xfrm>
            <a:off x="2103120" y="4934585"/>
            <a:ext cx="8951595" cy="1551940"/>
          </a:xfrm>
        </p:spPr>
        <p:txBody>
          <a:bodyPr>
            <a:noAutofit/>
          </a:bodyPr>
          <a:lstStyle/>
          <a:p>
            <a:pPr>
              <a:lnSpc>
                <a:spcPct val="170000"/>
              </a:lnSpc>
            </a:pPr>
            <a:r>
              <a:rPr lang="en-US" altLang="zh-CN" sz="1800" dirty="0">
                <a:latin typeface="宋体" panose="02010600030101010101" pitchFamily="2" charset="-122"/>
                <a:ea typeface="宋体" panose="02010600030101010101" pitchFamily="2" charset="-122"/>
                <a:cs typeface="宋体" panose="02010600030101010101" pitchFamily="2" charset="-122"/>
                <a:sym typeface="+mn-ea"/>
              </a:rPr>
              <a:t>AR, MA, ARMA ,ARIMA, LSTM</a:t>
            </a:r>
          </a:p>
          <a:p>
            <a:pPr>
              <a:lnSpc>
                <a:spcPct val="170000"/>
              </a:lnSpc>
            </a:pP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Time Series Analysis，量化投资的基本技术</a:t>
            </a:r>
          </a:p>
          <a:p>
            <a:pPr>
              <a:lnSpc>
                <a:spcPct val="170000"/>
              </a:lnSpc>
            </a:pPr>
            <a:endParaRPr lang="zh-CN" altLang="en-US" sz="1800" dirty="0">
              <a:latin typeface="宋体" panose="02010600030101010101" pitchFamily="2" charset="-122"/>
              <a:ea typeface="宋体" panose="02010600030101010101" pitchFamily="2" charset="-122"/>
              <a:cs typeface="宋体" panose="02010600030101010101" pitchFamily="2" charset="-122"/>
              <a:sym typeface="+mn-ea"/>
            </a:endParaRPr>
          </a:p>
        </p:txBody>
      </p:sp>
    </p:spTree>
    <p:custDataLst>
      <p:tags r:id="rId1"/>
    </p:custData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Python</a:t>
            </a:r>
            <a:r>
              <a:rPr lang="zh-CN" altLang="en-US" dirty="0">
                <a:ea typeface="宋体" panose="02010600030101010101" pitchFamily="2" charset="-122"/>
              </a:rPr>
              <a:t>中如何进行数据清洗</a:t>
            </a:r>
            <a:endParaRPr lang="zh-CN" altLang="zh-CN" dirty="0"/>
          </a:p>
        </p:txBody>
      </p:sp>
      <p:sp>
        <p:nvSpPr>
          <p:cNvPr id="164" name="Content Placeholder 2"/>
          <p:cNvSpPr txBox="1">
            <a:spLocks noGrp="1"/>
          </p:cNvSpPr>
          <p:nvPr/>
        </p:nvSpPr>
        <p:spPr>
          <a:xfrm>
            <a:off x="496570" y="1241425"/>
            <a:ext cx="3773170" cy="4471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1800">
                <a:sym typeface="+mn-ea"/>
              </a:rPr>
              <a:t>问题：列数据的单位不统一</a:t>
            </a:r>
          </a:p>
          <a:p>
            <a:pPr marL="0" indent="0">
              <a:lnSpc>
                <a:spcPct val="170000"/>
              </a:lnSpc>
              <a:buNone/>
            </a:pPr>
            <a:r>
              <a:rPr lang="zh-CN" altLang="en-US" sz="1800">
                <a:sym typeface="+mn-ea"/>
              </a:rPr>
              <a:t>weight列的数值，有的单位是千克（kgs），有的单位是磅（lbs）。</a:t>
            </a:r>
          </a:p>
          <a:p>
            <a:pPr marL="0" indent="0">
              <a:lnSpc>
                <a:spcPct val="170000"/>
              </a:lnSpc>
              <a:buNone/>
            </a:pPr>
            <a:r>
              <a:rPr lang="zh-CN" altLang="en-US" sz="1800">
                <a:sym typeface="+mn-ea"/>
              </a:rPr>
              <a:t>这里统一将磅（lbs）转化为千克（kgs）：</a:t>
            </a:r>
          </a:p>
          <a:p>
            <a:pPr marL="0" indent="0">
              <a:lnSpc>
                <a:spcPct val="170000"/>
              </a:lnSpc>
              <a:buNone/>
            </a:pPr>
            <a:endParaRPr lang="zh-CN" altLang="en-US" sz="1800">
              <a:sym typeface="+mn-ea"/>
            </a:endParaRPr>
          </a:p>
        </p:txBody>
      </p:sp>
      <p:sp>
        <p:nvSpPr>
          <p:cNvPr id="2" name="文本框 1"/>
          <p:cNvSpPr txBox="1"/>
          <p:nvPr/>
        </p:nvSpPr>
        <p:spPr>
          <a:xfrm>
            <a:off x="4672330" y="1196340"/>
            <a:ext cx="8070850" cy="3384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70000"/>
              </a:lnSpc>
              <a:buNone/>
            </a:pPr>
            <a:r>
              <a:rPr lang="zh-CN" altLang="en-US">
                <a:sym typeface="+mn-ea"/>
              </a:rPr>
              <a:t># 获取 weight 数据列中单位为 lbs 的数据</a:t>
            </a:r>
          </a:p>
          <a:p>
            <a:pPr marL="0" indent="0">
              <a:lnSpc>
                <a:spcPct val="170000"/>
              </a:lnSpc>
              <a:buNone/>
            </a:pPr>
            <a:r>
              <a:rPr lang="zh-CN" altLang="en-US">
                <a:sym typeface="+mn-ea"/>
              </a:rPr>
              <a:t>rows_with_lbs = df['weight'].str.contains('lbs').fillna(False)</a:t>
            </a:r>
          </a:p>
          <a:p>
            <a:pPr marL="0" indent="0">
              <a:lnSpc>
                <a:spcPct val="170000"/>
              </a:lnSpc>
              <a:buNone/>
            </a:pPr>
            <a:r>
              <a:rPr lang="zh-CN" altLang="en-US">
                <a:sym typeface="+mn-ea"/>
              </a:rPr>
              <a:t># 将 lbs转换为 kgs, 2.2lbs=1kgs</a:t>
            </a:r>
          </a:p>
          <a:p>
            <a:pPr marL="0" indent="0">
              <a:lnSpc>
                <a:spcPct val="170000"/>
              </a:lnSpc>
              <a:buNone/>
            </a:pPr>
            <a:r>
              <a:rPr lang="zh-CN" altLang="en-US">
                <a:sym typeface="+mn-ea"/>
              </a:rPr>
              <a:t>for i,lbs_row in df[rows_with_lbs].iterrows():</a:t>
            </a:r>
          </a:p>
          <a:p>
            <a:pPr marL="0" indent="0">
              <a:lnSpc>
                <a:spcPct val="170000"/>
              </a:lnSpc>
              <a:buNone/>
            </a:pPr>
            <a:r>
              <a:rPr lang="zh-CN" altLang="en-US">
                <a:sym typeface="+mn-ea"/>
              </a:rPr>
              <a:t>	# 截取从头开始到倒数第三个字符之前，即去掉lbs。</a:t>
            </a:r>
          </a:p>
          <a:p>
            <a:pPr marL="0" indent="0">
              <a:lnSpc>
                <a:spcPct val="170000"/>
              </a:lnSpc>
              <a:buNone/>
            </a:pPr>
            <a:r>
              <a:rPr lang="zh-CN" altLang="en-US">
                <a:sym typeface="+mn-ea"/>
              </a:rPr>
              <a:t>	weight = int(float(lbs_row['weight'][:-3])/2.2)</a:t>
            </a:r>
          </a:p>
          <a:p>
            <a:pPr marL="0" indent="0">
              <a:lnSpc>
                <a:spcPct val="170000"/>
              </a:lnSpc>
              <a:buNone/>
            </a:pPr>
            <a:r>
              <a:rPr lang="zh-CN" altLang="en-US">
                <a:sym typeface="+mn-ea"/>
              </a:rPr>
              <a:t>	df.at[i,'weight'] = '{}kgs'.format(weight)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Python</a:t>
            </a:r>
            <a:r>
              <a:rPr lang="zh-CN" altLang="en-US" dirty="0">
                <a:ea typeface="宋体" panose="02010600030101010101" pitchFamily="2" charset="-122"/>
              </a:rPr>
              <a:t>中如何进行数据清洗</a:t>
            </a:r>
            <a:endParaRPr lang="zh-CN" altLang="zh-CN" dirty="0"/>
          </a:p>
        </p:txBody>
      </p:sp>
      <p:sp>
        <p:nvSpPr>
          <p:cNvPr id="164" name="Content Placeholder 2"/>
          <p:cNvSpPr txBox="1">
            <a:spLocks noGrp="1"/>
          </p:cNvSpPr>
          <p:nvPr/>
        </p:nvSpPr>
        <p:spPr>
          <a:xfrm>
            <a:off x="496570" y="1241425"/>
            <a:ext cx="3773170" cy="4471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1800">
                <a:sym typeface="+mn-ea"/>
              </a:rPr>
              <a:t>问题：非ASCII字符</a:t>
            </a:r>
          </a:p>
          <a:p>
            <a:pPr marL="0" indent="0">
              <a:lnSpc>
                <a:spcPct val="170000"/>
              </a:lnSpc>
              <a:buNone/>
            </a:pPr>
            <a:r>
              <a:rPr lang="zh-CN" altLang="en-US" sz="1800">
                <a:sym typeface="+mn-ea"/>
              </a:rPr>
              <a:t>如果文本中存在非 ASCII 的字符。我们还需要进行删除或者替换。</a:t>
            </a:r>
          </a:p>
          <a:p>
            <a:pPr marL="0" indent="0">
              <a:lnSpc>
                <a:spcPct val="170000"/>
              </a:lnSpc>
              <a:buNone/>
            </a:pPr>
            <a:r>
              <a:rPr lang="zh-CN" altLang="en-US" sz="1800">
                <a:sym typeface="+mn-ea"/>
              </a:rPr>
              <a:t>这里使用对非</a:t>
            </a:r>
            <a:r>
              <a:rPr lang="en-US" altLang="zh-CN" sz="1800">
                <a:sym typeface="+mn-ea"/>
              </a:rPr>
              <a:t>ASCII</a:t>
            </a:r>
            <a:r>
              <a:rPr lang="zh-CN" altLang="en-US" sz="1800">
                <a:ea typeface="宋体" panose="02010600030101010101" pitchFamily="2" charset="-122"/>
                <a:sym typeface="+mn-ea"/>
              </a:rPr>
              <a:t>字符进行</a:t>
            </a:r>
            <a:r>
              <a:rPr lang="zh-CN" altLang="en-US" sz="1800">
                <a:sym typeface="+mn-ea"/>
              </a:rPr>
              <a:t>删除方式</a:t>
            </a:r>
          </a:p>
        </p:txBody>
      </p:sp>
      <p:sp>
        <p:nvSpPr>
          <p:cNvPr id="2" name="文本框 1"/>
          <p:cNvSpPr txBox="1"/>
          <p:nvPr/>
        </p:nvSpPr>
        <p:spPr>
          <a:xfrm>
            <a:off x="4672330" y="1196340"/>
            <a:ext cx="8070850" cy="10312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70000"/>
              </a:lnSpc>
              <a:buNone/>
            </a:pPr>
            <a:r>
              <a:rPr lang="zh-CN" altLang="en-US">
                <a:sym typeface="+mn-ea"/>
              </a:rPr>
              <a:t># 删除非 ASCII 字符</a:t>
            </a:r>
          </a:p>
          <a:p>
            <a:pPr marL="0" indent="0">
              <a:lnSpc>
                <a:spcPct val="170000"/>
              </a:lnSpc>
              <a:buNone/>
            </a:pPr>
            <a:r>
              <a:rPr lang="zh-CN" altLang="en-US">
                <a:sym typeface="+mn-ea"/>
              </a:rPr>
              <a:t>df['name'].replace({r'[^\x00-\x7F]+':''}, regex=True, inplace=True)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Python</a:t>
            </a:r>
            <a:r>
              <a:rPr lang="zh-CN" altLang="en-US" dirty="0">
                <a:ea typeface="宋体" panose="02010600030101010101" pitchFamily="2" charset="-122"/>
              </a:rPr>
              <a:t>中如何进行数据清洗</a:t>
            </a:r>
            <a:endParaRPr lang="zh-CN" altLang="zh-CN" dirty="0"/>
          </a:p>
        </p:txBody>
      </p:sp>
      <p:sp>
        <p:nvSpPr>
          <p:cNvPr id="164" name="Content Placeholder 2"/>
          <p:cNvSpPr txBox="1">
            <a:spLocks noGrp="1"/>
          </p:cNvSpPr>
          <p:nvPr/>
        </p:nvSpPr>
        <p:spPr>
          <a:xfrm>
            <a:off x="496570" y="1241425"/>
            <a:ext cx="4175760" cy="4471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1800">
                <a:sym typeface="+mn-ea"/>
              </a:rPr>
              <a:t>问题：一列有多个参数（可选）</a:t>
            </a:r>
          </a:p>
          <a:p>
            <a:pPr marL="0" indent="0">
              <a:lnSpc>
                <a:spcPct val="170000"/>
              </a:lnSpc>
              <a:buNone/>
            </a:pPr>
            <a:r>
              <a:rPr lang="zh-CN" altLang="en-US" sz="1800">
                <a:sym typeface="+mn-ea"/>
              </a:rPr>
              <a:t>可以将</a:t>
            </a:r>
            <a:r>
              <a:rPr lang="en-US" altLang="zh-CN" sz="1800">
                <a:sym typeface="+mn-ea"/>
              </a:rPr>
              <a:t>Name</a:t>
            </a:r>
            <a:r>
              <a:rPr lang="zh-CN" altLang="zh-CN" sz="1800">
                <a:ea typeface="宋体" panose="02010600030101010101" pitchFamily="2" charset="-122"/>
                <a:sym typeface="+mn-ea"/>
              </a:rPr>
              <a:t>分成</a:t>
            </a:r>
            <a:r>
              <a:rPr lang="en-US" altLang="zh-CN" sz="1800">
                <a:ea typeface="宋体" panose="02010600030101010101" pitchFamily="2" charset="-122"/>
                <a:sym typeface="+mn-ea"/>
              </a:rPr>
              <a:t>last name + first name</a:t>
            </a:r>
            <a:endParaRPr lang="zh-CN" altLang="en-US" sz="1800">
              <a:sym typeface="+mn-ea"/>
            </a:endParaRPr>
          </a:p>
          <a:p>
            <a:pPr marL="0" indent="0">
              <a:lnSpc>
                <a:spcPct val="170000"/>
              </a:lnSpc>
              <a:buNone/>
            </a:pPr>
            <a:r>
              <a:rPr lang="zh-CN" altLang="en-US" sz="1800">
                <a:sym typeface="+mn-ea"/>
              </a:rPr>
              <a:t>也可以进行保留。</a:t>
            </a:r>
          </a:p>
        </p:txBody>
      </p:sp>
      <p:sp>
        <p:nvSpPr>
          <p:cNvPr id="2" name="文本框 1"/>
          <p:cNvSpPr txBox="1"/>
          <p:nvPr/>
        </p:nvSpPr>
        <p:spPr>
          <a:xfrm>
            <a:off x="4672330" y="1196340"/>
            <a:ext cx="8070850" cy="1501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70000"/>
              </a:lnSpc>
              <a:buNone/>
            </a:pPr>
            <a:r>
              <a:rPr lang="zh-CN" altLang="en-US">
                <a:sym typeface="+mn-ea"/>
              </a:rPr>
              <a:t># 切分名字，删除源数据列</a:t>
            </a:r>
          </a:p>
          <a:p>
            <a:pPr marL="0" indent="0">
              <a:lnSpc>
                <a:spcPct val="170000"/>
              </a:lnSpc>
              <a:buNone/>
            </a:pPr>
            <a:r>
              <a:rPr lang="zh-CN" altLang="en-US">
                <a:sym typeface="+mn-ea"/>
              </a:rPr>
              <a:t>df[['first_name','last_name']] = df['name'].str.split(expand=True)</a:t>
            </a:r>
          </a:p>
          <a:p>
            <a:pPr marL="0" indent="0">
              <a:lnSpc>
                <a:spcPct val="170000"/>
              </a:lnSpc>
              <a:buNone/>
            </a:pPr>
            <a:r>
              <a:rPr lang="zh-CN" altLang="en-US">
                <a:sym typeface="+mn-ea"/>
              </a:rPr>
              <a:t>df.drop('name', axis=1, inplace=True)</a:t>
            </a:r>
          </a:p>
        </p:txBody>
      </p:sp>
      <p:sp>
        <p:nvSpPr>
          <p:cNvPr id="7" name="下箭头 6"/>
          <p:cNvSpPr/>
          <p:nvPr/>
        </p:nvSpPr>
        <p:spPr>
          <a:xfrm>
            <a:off x="8989060" y="2164080"/>
            <a:ext cx="367030" cy="466725"/>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文本框 2"/>
          <p:cNvSpPr txBox="1"/>
          <p:nvPr/>
        </p:nvSpPr>
        <p:spPr>
          <a:xfrm>
            <a:off x="4555490" y="2978785"/>
            <a:ext cx="807085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70000"/>
              </a:lnSpc>
              <a:buNone/>
            </a:pPr>
            <a:r>
              <a:rPr lang="zh-CN" altLang="en-US">
                <a:sym typeface="+mn-ea"/>
              </a:rPr>
              <a:t>默认采用的空格进行分割，相当于df</a:t>
            </a:r>
            <a:r>
              <a:rPr lang="en-US" altLang="zh-CN">
                <a:sym typeface="+mn-ea"/>
              </a:rPr>
              <a:t>['name'].str.split(' '</a:t>
            </a:r>
            <a:r>
              <a:rPr lang="zh-CN" altLang="en-US">
                <a:sym typeface="+mn-ea"/>
              </a:rPr>
              <a:t>, expand=True)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Python</a:t>
            </a:r>
            <a:r>
              <a:rPr lang="zh-CN" altLang="en-US" dirty="0">
                <a:ea typeface="宋体" panose="02010600030101010101" pitchFamily="2" charset="-122"/>
              </a:rPr>
              <a:t>中如何进行数据清洗</a:t>
            </a:r>
            <a:endParaRPr lang="zh-CN" altLang="zh-CN" dirty="0"/>
          </a:p>
        </p:txBody>
      </p:sp>
      <p:sp>
        <p:nvSpPr>
          <p:cNvPr id="164" name="Content Placeholder 2"/>
          <p:cNvSpPr txBox="1">
            <a:spLocks noGrp="1"/>
          </p:cNvSpPr>
          <p:nvPr/>
        </p:nvSpPr>
        <p:spPr>
          <a:xfrm>
            <a:off x="496570" y="1241425"/>
            <a:ext cx="3773170" cy="4471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1800">
                <a:sym typeface="+mn-ea"/>
              </a:rPr>
              <a:t>问题2：重复数据</a:t>
            </a:r>
          </a:p>
          <a:p>
            <a:pPr marL="0" indent="0">
              <a:lnSpc>
                <a:spcPct val="170000"/>
              </a:lnSpc>
              <a:buNone/>
            </a:pPr>
            <a:r>
              <a:rPr lang="zh-CN" altLang="en-US" sz="1800">
                <a:sym typeface="+mn-ea"/>
              </a:rPr>
              <a:t>我们校验一下数据中是否存在重复记录。如果存在重复记录，就使用 Pandas 提供的 drop_duplicates() 来删除重复数据。</a:t>
            </a:r>
          </a:p>
        </p:txBody>
      </p:sp>
      <p:sp>
        <p:nvSpPr>
          <p:cNvPr id="2" name="文本框 1"/>
          <p:cNvSpPr txBox="1"/>
          <p:nvPr/>
        </p:nvSpPr>
        <p:spPr>
          <a:xfrm>
            <a:off x="4672330" y="1196340"/>
            <a:ext cx="8070850" cy="10312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70000"/>
              </a:lnSpc>
              <a:buNone/>
            </a:pPr>
            <a:r>
              <a:rPr lang="zh-CN" altLang="en-US">
                <a:sym typeface="+mn-ea"/>
              </a:rPr>
              <a:t># 删除重复数据行</a:t>
            </a:r>
          </a:p>
          <a:p>
            <a:pPr marL="0" indent="0">
              <a:lnSpc>
                <a:spcPct val="170000"/>
              </a:lnSpc>
              <a:buNone/>
            </a:pPr>
            <a:r>
              <a:rPr lang="zh-CN" altLang="en-US">
                <a:sym typeface="+mn-ea"/>
              </a:rPr>
              <a:t>df.drop_duplicates(['first_name','last_name'],inplace=True)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Python</a:t>
            </a:r>
            <a:r>
              <a:rPr lang="zh-CN" altLang="en-US" dirty="0">
                <a:ea typeface="宋体" panose="02010600030101010101" pitchFamily="2" charset="-122"/>
              </a:rPr>
              <a:t>中如何进行数据清洗</a:t>
            </a:r>
            <a:endParaRPr lang="zh-CN" altLang="zh-CN" dirty="0"/>
          </a:p>
        </p:txBody>
      </p:sp>
      <p:sp>
        <p:nvSpPr>
          <p:cNvPr id="4" name="Content Placeholder 2"/>
          <p:cNvSpPr txBox="1">
            <a:spLocks noGrp="1"/>
          </p:cNvSpPr>
          <p:nvPr/>
        </p:nvSpPr>
        <p:spPr>
          <a:xfrm>
            <a:off x="969010" y="1528763"/>
            <a:ext cx="10515600" cy="4471573"/>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a:sym typeface="+mn-ea"/>
              </a:rPr>
              <a:t>清洗之后的数据：</a:t>
            </a:r>
          </a:p>
          <a:p>
            <a:pPr marL="0" indent="0">
              <a:lnSpc>
                <a:spcPct val="170000"/>
              </a:lnSpc>
              <a:buNone/>
            </a:pPr>
            <a:endParaRPr lang="zh-CN" altLang="en-US">
              <a:sym typeface="+mn-ea"/>
            </a:endParaRPr>
          </a:p>
        </p:txBody>
      </p:sp>
      <p:graphicFrame>
        <p:nvGraphicFramePr>
          <p:cNvPr id="6" name="表格 5"/>
          <p:cNvGraphicFramePr/>
          <p:nvPr>
            <p:custDataLst>
              <p:tags r:id="rId1"/>
            </p:custDataLst>
          </p:nvPr>
        </p:nvGraphicFramePr>
        <p:xfrm>
          <a:off x="1129030" y="2480310"/>
          <a:ext cx="10013950" cy="3632200"/>
        </p:xfrm>
        <a:graphic>
          <a:graphicData uri="http://schemas.openxmlformats.org/drawingml/2006/table">
            <a:tbl>
              <a:tblPr firstRow="1" bandRow="1">
                <a:tableStyleId>{5C22544A-7EE6-4342-B048-85BDC9FD1C3A}</a:tableStyleId>
              </a:tblPr>
              <a:tblGrid>
                <a:gridCol w="1001395">
                  <a:extLst>
                    <a:ext uri="{9D8B030D-6E8A-4147-A177-3AD203B41FA5}">
                      <a16:colId xmlns:a16="http://schemas.microsoft.com/office/drawing/2014/main" val="20000"/>
                    </a:ext>
                  </a:extLst>
                </a:gridCol>
                <a:gridCol w="1001395">
                  <a:extLst>
                    <a:ext uri="{9D8B030D-6E8A-4147-A177-3AD203B41FA5}">
                      <a16:colId xmlns:a16="http://schemas.microsoft.com/office/drawing/2014/main" val="20001"/>
                    </a:ext>
                  </a:extLst>
                </a:gridCol>
                <a:gridCol w="1001395">
                  <a:extLst>
                    <a:ext uri="{9D8B030D-6E8A-4147-A177-3AD203B41FA5}">
                      <a16:colId xmlns:a16="http://schemas.microsoft.com/office/drawing/2014/main" val="20002"/>
                    </a:ext>
                  </a:extLst>
                </a:gridCol>
                <a:gridCol w="1001395">
                  <a:extLst>
                    <a:ext uri="{9D8B030D-6E8A-4147-A177-3AD203B41FA5}">
                      <a16:colId xmlns:a16="http://schemas.microsoft.com/office/drawing/2014/main" val="20003"/>
                    </a:ext>
                  </a:extLst>
                </a:gridCol>
                <a:gridCol w="1001395">
                  <a:extLst>
                    <a:ext uri="{9D8B030D-6E8A-4147-A177-3AD203B41FA5}">
                      <a16:colId xmlns:a16="http://schemas.microsoft.com/office/drawing/2014/main" val="20004"/>
                    </a:ext>
                  </a:extLst>
                </a:gridCol>
                <a:gridCol w="1001395">
                  <a:extLst>
                    <a:ext uri="{9D8B030D-6E8A-4147-A177-3AD203B41FA5}">
                      <a16:colId xmlns:a16="http://schemas.microsoft.com/office/drawing/2014/main" val="20005"/>
                    </a:ext>
                  </a:extLst>
                </a:gridCol>
                <a:gridCol w="1001395">
                  <a:extLst>
                    <a:ext uri="{9D8B030D-6E8A-4147-A177-3AD203B41FA5}">
                      <a16:colId xmlns:a16="http://schemas.microsoft.com/office/drawing/2014/main" val="20006"/>
                    </a:ext>
                  </a:extLst>
                </a:gridCol>
                <a:gridCol w="1001395">
                  <a:extLst>
                    <a:ext uri="{9D8B030D-6E8A-4147-A177-3AD203B41FA5}">
                      <a16:colId xmlns:a16="http://schemas.microsoft.com/office/drawing/2014/main" val="20007"/>
                    </a:ext>
                  </a:extLst>
                </a:gridCol>
                <a:gridCol w="1001395">
                  <a:extLst>
                    <a:ext uri="{9D8B030D-6E8A-4147-A177-3AD203B41FA5}">
                      <a16:colId xmlns:a16="http://schemas.microsoft.com/office/drawing/2014/main" val="20008"/>
                    </a:ext>
                  </a:extLst>
                </a:gridCol>
                <a:gridCol w="1001395">
                  <a:extLst>
                    <a:ext uri="{9D8B030D-6E8A-4147-A177-3AD203B41FA5}">
                      <a16:colId xmlns:a16="http://schemas.microsoft.com/office/drawing/2014/main" val="20009"/>
                    </a:ext>
                  </a:extLst>
                </a:gridCol>
              </a:tblGrid>
              <a:tr h="555625">
                <a:tc>
                  <a:txBody>
                    <a:bodyPr/>
                    <a:lstStyle/>
                    <a:p>
                      <a:pPr algn="l">
                        <a:buNone/>
                      </a:pPr>
                      <a:r>
                        <a:rPr lang="en-US" sz="1600" b="1">
                          <a:solidFill>
                            <a:srgbClr val="000000"/>
                          </a:solidFill>
                          <a:latin typeface="宋体" panose="02010600030101010101" pitchFamily="2" charset="-122"/>
                        </a:rPr>
                        <a:t>FirstName</a:t>
                      </a:r>
                      <a:endParaRPr lang="en-US" altLang="en-US" sz="1600" b="1">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b="1">
                          <a:solidFill>
                            <a:srgbClr val="000000"/>
                          </a:solidFill>
                          <a:latin typeface="宋体" panose="02010600030101010101" pitchFamily="2" charset="-122"/>
                        </a:rPr>
                        <a:t>LastName</a:t>
                      </a:r>
                      <a:endParaRPr lang="en-US" altLang="en-US" sz="1600" b="1">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b="1">
                          <a:solidFill>
                            <a:srgbClr val="000000"/>
                          </a:solidFill>
                          <a:latin typeface="宋体" panose="02010600030101010101" pitchFamily="2" charset="-122"/>
                        </a:rPr>
                        <a:t>Age</a:t>
                      </a:r>
                      <a:endParaRPr lang="en-US" altLang="en-US" sz="1600" b="1">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b="1">
                          <a:solidFill>
                            <a:srgbClr val="000000"/>
                          </a:solidFill>
                          <a:latin typeface="宋体" panose="02010600030101010101" pitchFamily="2" charset="-122"/>
                        </a:rPr>
                        <a:t>Weight</a:t>
                      </a:r>
                      <a:endParaRPr lang="en-US" altLang="en-US" sz="1600" b="1">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b="1">
                          <a:solidFill>
                            <a:srgbClr val="000000"/>
                          </a:solidFill>
                          <a:latin typeface="宋体" panose="02010600030101010101" pitchFamily="2" charset="-122"/>
                        </a:rPr>
                        <a:t>m1</a:t>
                      </a:r>
                      <a:endParaRPr lang="en-US" altLang="en-US" sz="1600" b="1">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b="1">
                          <a:solidFill>
                            <a:srgbClr val="000000"/>
                          </a:solidFill>
                          <a:latin typeface="宋体" panose="02010600030101010101" pitchFamily="2" charset="-122"/>
                        </a:rPr>
                        <a:t>m2</a:t>
                      </a:r>
                      <a:endParaRPr lang="en-US" altLang="en-US" sz="1600" b="1">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b="1">
                          <a:solidFill>
                            <a:srgbClr val="000000"/>
                          </a:solidFill>
                          <a:latin typeface="宋体" panose="02010600030101010101" pitchFamily="2" charset="-122"/>
                        </a:rPr>
                        <a:t>m3</a:t>
                      </a:r>
                      <a:endParaRPr lang="en-US" altLang="en-US" sz="1600" b="1">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b="1">
                          <a:solidFill>
                            <a:srgbClr val="000000"/>
                          </a:solidFill>
                          <a:latin typeface="宋体" panose="02010600030101010101" pitchFamily="2" charset="-122"/>
                        </a:rPr>
                        <a:t>f1</a:t>
                      </a:r>
                      <a:endParaRPr lang="en-US" altLang="en-US" sz="1600" b="1">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b="1">
                          <a:solidFill>
                            <a:srgbClr val="000000"/>
                          </a:solidFill>
                          <a:latin typeface="宋体" panose="02010600030101010101" pitchFamily="2" charset="-122"/>
                        </a:rPr>
                        <a:t>f2</a:t>
                      </a:r>
                      <a:endParaRPr lang="en-US" altLang="en-US" sz="1600" b="1">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b="1">
                          <a:solidFill>
                            <a:srgbClr val="000000"/>
                          </a:solidFill>
                          <a:latin typeface="宋体" panose="02010600030101010101" pitchFamily="2" charset="-122"/>
                        </a:rPr>
                        <a:t>f3</a:t>
                      </a:r>
                      <a:endParaRPr lang="en-US" altLang="en-US" sz="1600" b="1">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08610">
                <a:tc>
                  <a:txBody>
                    <a:bodyPr/>
                    <a:lstStyle/>
                    <a:p>
                      <a:pPr algn="l">
                        <a:buNone/>
                      </a:pPr>
                      <a:r>
                        <a:rPr lang="en-US" sz="1600">
                          <a:solidFill>
                            <a:srgbClr val="000000"/>
                          </a:solidFill>
                          <a:latin typeface="宋体" panose="02010600030101010101" pitchFamily="2" charset="-122"/>
                        </a:rPr>
                        <a:t>Micky</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Mous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56.0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70kgs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71</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05435">
                <a:tc>
                  <a:txBody>
                    <a:bodyPr/>
                    <a:lstStyle/>
                    <a:p>
                      <a:pPr algn="l">
                        <a:buNone/>
                      </a:pPr>
                      <a:r>
                        <a:rPr lang="en-US" sz="1600">
                          <a:solidFill>
                            <a:srgbClr val="000000"/>
                          </a:solidFill>
                          <a:latin typeface="宋体" panose="02010600030101010101" pitchFamily="2" charset="-122"/>
                        </a:rPr>
                        <a:t>Donald</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34.0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68kgs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84</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76</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08610">
                <a:tc>
                  <a:txBody>
                    <a:bodyPr/>
                    <a:lstStyle/>
                    <a:p>
                      <a:pPr algn="l">
                        <a:buNone/>
                      </a:pPr>
                      <a:r>
                        <a:rPr lang="en-US" sz="1600">
                          <a:solidFill>
                            <a:srgbClr val="000000"/>
                          </a:solidFill>
                          <a:latin typeface="宋体" panose="02010600030101010101" pitchFamily="2" charset="-122"/>
                        </a:rPr>
                        <a:t>Mini</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Mouse</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16.0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71kgs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08610">
                <a:tc>
                  <a:txBody>
                    <a:bodyPr/>
                    <a:lstStyle/>
                    <a:p>
                      <a:pPr algn="l">
                        <a:buNone/>
                      </a:pPr>
                      <a:r>
                        <a:rPr lang="en-US" sz="1600">
                          <a:solidFill>
                            <a:srgbClr val="000000"/>
                          </a:solidFill>
                          <a:latin typeface="宋体" panose="02010600030101010101" pitchFamily="2" charset="-122"/>
                        </a:rPr>
                        <a:t>Scrooge</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36.3</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08610">
                <a:tc>
                  <a:txBody>
                    <a:bodyPr/>
                    <a:lstStyle/>
                    <a:p>
                      <a:pPr algn="l">
                        <a:buNone/>
                      </a:pPr>
                      <a:r>
                        <a:rPr lang="en-US" sz="1600">
                          <a:solidFill>
                            <a:srgbClr val="000000"/>
                          </a:solidFill>
                          <a:latin typeface="宋体" panose="02010600030101010101" pitchFamily="2" charset="-122"/>
                        </a:rPr>
                        <a:t>Pink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Panther</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54.0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90kgs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79</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05435">
                <a:tc>
                  <a:txBody>
                    <a:bodyPr/>
                    <a:lstStyle/>
                    <a:p>
                      <a:pPr algn="l">
                        <a:buNone/>
                      </a:pPr>
                      <a:r>
                        <a:rPr lang="en-US" sz="1600">
                          <a:solidFill>
                            <a:srgbClr val="000000"/>
                          </a:solidFill>
                          <a:latin typeface="宋体" panose="02010600030101010101" pitchFamily="2" charset="-122"/>
                        </a:rPr>
                        <a:t>Huey</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85kgs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308610">
                <a:tc>
                  <a:txBody>
                    <a:bodyPr/>
                    <a:lstStyle/>
                    <a:p>
                      <a:pPr algn="l">
                        <a:buNone/>
                      </a:pPr>
                      <a:r>
                        <a:rPr lang="en-US" sz="1600">
                          <a:solidFill>
                            <a:srgbClr val="000000"/>
                          </a:solidFill>
                          <a:latin typeface="宋体" panose="02010600030101010101" pitchFamily="2" charset="-122"/>
                        </a:rPr>
                        <a:t>Dewey</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19.0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56kgs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71</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308610">
                <a:tc>
                  <a:txBody>
                    <a:bodyPr/>
                    <a:lstStyle/>
                    <a:p>
                      <a:pPr algn="l">
                        <a:buNone/>
                      </a:pPr>
                      <a:r>
                        <a:rPr lang="en-US" sz="1600">
                          <a:solidFill>
                            <a:srgbClr val="000000"/>
                          </a:solidFill>
                          <a:latin typeface="宋体" panose="02010600030101010101" pitchFamily="2" charset="-122"/>
                        </a:rPr>
                        <a:t>Scoopy</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Doo</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32.0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76</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8"/>
                  </a:ext>
                </a:extLst>
              </a:tr>
              <a:tr h="305435">
                <a:tc>
                  <a:txBody>
                    <a:bodyPr/>
                    <a:lstStyle/>
                    <a:p>
                      <a:pPr algn="l">
                        <a:buNone/>
                      </a:pPr>
                      <a:r>
                        <a:rPr lang="en-US" sz="1600">
                          <a:solidFill>
                            <a:srgbClr val="000000"/>
                          </a:solidFill>
                          <a:latin typeface="宋体" panose="02010600030101010101" pitchFamily="2" charset="-122"/>
                        </a:rPr>
                        <a:t>Huey</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85kgs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68</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72</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9"/>
                  </a:ext>
                </a:extLst>
              </a:tr>
              <a:tr h="308610">
                <a:tc>
                  <a:txBody>
                    <a:bodyPr/>
                    <a:lstStyle/>
                    <a:p>
                      <a:pPr algn="l">
                        <a:buNone/>
                      </a:pPr>
                      <a:r>
                        <a:rPr lang="en-US" sz="1600">
                          <a:solidFill>
                            <a:srgbClr val="000000"/>
                          </a:solidFill>
                          <a:latin typeface="宋体" panose="02010600030101010101" pitchFamily="2" charset="-122"/>
                        </a:rPr>
                        <a:t>Louie</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McDuck</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12.0</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40kgs</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92</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95</a:t>
                      </a:r>
                      <a:endParaRPr lang="en-US" altLang="en-US" sz="16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87</a:t>
                      </a:r>
                      <a:endParaRPr lang="en-US" altLang="en-US" sz="16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Project：对汽车投诉数据进行清洗</a:t>
            </a:r>
            <a:endParaRPr lang="en-US" altLang="zh-CN" dirty="0">
              <a:ea typeface="宋体" panose="02010600030101010101" pitchFamily="2" charset="-122"/>
            </a:endParaRPr>
          </a:p>
        </p:txBody>
      </p:sp>
      <p:sp>
        <p:nvSpPr>
          <p:cNvPr id="131" name="Content Placeholder 2"/>
          <p:cNvSpPr txBox="1">
            <a:spLocks noGrp="1"/>
          </p:cNvSpPr>
          <p:nvPr/>
        </p:nvSpPr>
        <p:spPr>
          <a:xfrm>
            <a:off x="502920" y="1412875"/>
            <a:ext cx="43262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汽车投诉信息数据清洗：</a:t>
            </a:r>
          </a:p>
          <a:p>
            <a:pPr>
              <a:lnSpc>
                <a:spcPct val="150000"/>
              </a:lnSpc>
            </a:pPr>
            <a:r>
              <a:rPr lang="zh-CN" altLang="en-US" sz="1600" b="1" dirty="0">
                <a:solidFill>
                  <a:srgbClr val="FF0000"/>
                </a:solidFill>
                <a:latin typeface="宋体" panose="02010600030101010101" pitchFamily="2" charset="-122"/>
                <a:ea typeface="宋体" panose="02010600030101010101" pitchFamily="2" charset="-122"/>
                <a:sym typeface="+mn-ea"/>
              </a:rPr>
              <a:t>完</a:t>
            </a:r>
            <a:r>
              <a:rPr lang="zh-CN" altLang="en-US" sz="1600" dirty="0">
                <a:latin typeface="宋体" panose="02010600030101010101" pitchFamily="2" charset="-122"/>
                <a:ea typeface="宋体" panose="02010600030101010101" pitchFamily="2" charset="-122"/>
                <a:sym typeface="+mn-ea"/>
              </a:rPr>
              <a:t>整性：数据是否存在空值，字段是否完善，是否有漏掉</a:t>
            </a:r>
          </a:p>
          <a:p>
            <a:pPr>
              <a:lnSpc>
                <a:spcPct val="150000"/>
              </a:lnSpc>
            </a:pPr>
            <a:r>
              <a:rPr lang="zh-CN" altLang="en-US" sz="1600" b="1" dirty="0">
                <a:solidFill>
                  <a:srgbClr val="FF0000"/>
                </a:solidFill>
                <a:latin typeface="宋体" panose="02010600030101010101" pitchFamily="2" charset="-122"/>
                <a:ea typeface="宋体" panose="02010600030101010101" pitchFamily="2" charset="-122"/>
                <a:sym typeface="+mn-ea"/>
              </a:rPr>
              <a:t>全</a:t>
            </a:r>
            <a:r>
              <a:rPr lang="zh-CN" altLang="en-US" sz="1600" dirty="0">
                <a:latin typeface="宋体" panose="02010600030101010101" pitchFamily="2" charset="-122"/>
                <a:ea typeface="宋体" panose="02010600030101010101" pitchFamily="2" charset="-122"/>
                <a:sym typeface="+mn-ea"/>
              </a:rPr>
              <a:t>面性：观察某个字段，是否内容过于多（即多个字段的内容挤道一起），或者一个字段存在多个度量标准的情况</a:t>
            </a:r>
          </a:p>
          <a:p>
            <a:pPr>
              <a:lnSpc>
                <a:spcPct val="150000"/>
              </a:lnSpc>
            </a:pPr>
            <a:r>
              <a:rPr lang="zh-CN" altLang="en-US" sz="1600" b="1" dirty="0">
                <a:solidFill>
                  <a:srgbClr val="FF0000"/>
                </a:solidFill>
                <a:latin typeface="宋体" panose="02010600030101010101" pitchFamily="2" charset="-122"/>
                <a:ea typeface="宋体" panose="02010600030101010101" pitchFamily="2" charset="-122"/>
                <a:sym typeface="+mn-ea"/>
              </a:rPr>
              <a:t>合</a:t>
            </a:r>
            <a:r>
              <a:rPr lang="zh-CN" altLang="en-US" sz="1600" dirty="0">
                <a:latin typeface="宋体" panose="02010600030101010101" pitchFamily="2" charset="-122"/>
                <a:ea typeface="宋体" panose="02010600030101010101" pitchFamily="2" charset="-122"/>
                <a:sym typeface="+mn-ea"/>
              </a:rPr>
              <a:t>法性：数据的类型、内容、大小的合法性</a:t>
            </a:r>
          </a:p>
          <a:p>
            <a:pPr algn="l"/>
            <a:r>
              <a:rPr lang="zh-CN" altLang="en-US" sz="1600" dirty="0">
                <a:latin typeface="宋体" panose="02010600030101010101" pitchFamily="2" charset="-122"/>
                <a:ea typeface="宋体" panose="02010600030101010101" pitchFamily="2" charset="-122"/>
                <a:sym typeface="+mn-ea"/>
              </a:rPr>
              <a:t>唯</a:t>
            </a:r>
            <a:r>
              <a:rPr lang="zh-CN" altLang="en-US" sz="1600" b="1" dirty="0">
                <a:solidFill>
                  <a:srgbClr val="FF0000"/>
                </a:solidFill>
                <a:latin typeface="宋体" panose="02010600030101010101" pitchFamily="2" charset="-122"/>
                <a:ea typeface="宋体" panose="02010600030101010101" pitchFamily="2" charset="-122"/>
                <a:sym typeface="+mn-ea"/>
              </a:rPr>
              <a:t>一</a:t>
            </a:r>
            <a:r>
              <a:rPr lang="zh-CN" altLang="en-US" sz="1600" dirty="0">
                <a:latin typeface="宋体" panose="02010600030101010101" pitchFamily="2" charset="-122"/>
                <a:ea typeface="宋体" panose="02010600030101010101" pitchFamily="2" charset="-122"/>
                <a:sym typeface="+mn-ea"/>
              </a:rPr>
              <a:t>性：数据是否存在重复记录</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4730115" y="1314450"/>
            <a:ext cx="7461885" cy="4229735"/>
          </a:xfrm>
          <a:prstGeom prst="rect">
            <a:avLst/>
          </a:prstGeom>
        </p:spPr>
      </p:pic>
    </p:spTree>
    <p:extLst>
      <p:ext uri="{BB962C8B-B14F-4D97-AF65-F5344CB8AC3E}">
        <p14:creationId xmlns:p14="http://schemas.microsoft.com/office/powerpoint/2010/main" val="275603473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Project：对Titanic数据进行数据清洗</a:t>
            </a:r>
          </a:p>
        </p:txBody>
      </p:sp>
      <p:sp>
        <p:nvSpPr>
          <p:cNvPr id="164" name="Content Placeholder 2"/>
          <p:cNvSpPr txBox="1">
            <a:spLocks noGrp="1"/>
          </p:cNvSpPr>
          <p:nvPr/>
        </p:nvSpPr>
        <p:spPr>
          <a:xfrm>
            <a:off x="969010" y="1585913"/>
            <a:ext cx="10515600" cy="4471573"/>
          </a:xfrm>
          <a:prstGeom prst="rect">
            <a:avLst/>
          </a:prstGeom>
          <a:ln w="12700">
            <a:miter lim="400000"/>
          </a:ln>
        </p:spPr>
        <p:txBody>
          <a:bodyPr lIns="45719" rIns="45719">
            <a:normAutofit fontScale="97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a:sym typeface="+mn-ea"/>
              </a:rPr>
              <a:t>泰坦尼克海难是著名的十大灾难之一，究竟多少人遇难，各方统计的结果不一。现在我们可以得到部分的数据：</a:t>
            </a:r>
          </a:p>
          <a:p>
            <a:pPr marL="0" indent="0">
              <a:lnSpc>
                <a:spcPct val="170000"/>
              </a:lnSpc>
              <a:buNone/>
            </a:pPr>
            <a:r>
              <a:rPr lang="zh-CN" altLang="en-US">
                <a:sym typeface="+mn-ea"/>
              </a:rPr>
              <a:t>GitHub地址：https://github.com/cystanford/Titanic_Data</a:t>
            </a:r>
          </a:p>
          <a:p>
            <a:pPr marL="0" indent="0">
              <a:lnSpc>
                <a:spcPct val="170000"/>
              </a:lnSpc>
              <a:buNone/>
            </a:pPr>
            <a:r>
              <a:rPr lang="zh-CN" altLang="en-US">
                <a:sym typeface="+mn-ea"/>
              </a:rPr>
              <a:t>数据集格式为csv，一共有两个文件：</a:t>
            </a:r>
          </a:p>
          <a:p>
            <a:pPr>
              <a:lnSpc>
                <a:spcPct val="170000"/>
              </a:lnSpc>
            </a:pPr>
            <a:r>
              <a:rPr lang="zh-CN" altLang="en-US">
                <a:sym typeface="+mn-ea"/>
              </a:rPr>
              <a:t>train.csv：训练集，包含特征信息，分类结果（存活与否）；</a:t>
            </a:r>
          </a:p>
          <a:p>
            <a:pPr>
              <a:lnSpc>
                <a:spcPct val="170000"/>
              </a:lnSpc>
            </a:pPr>
            <a:r>
              <a:rPr lang="zh-CN" altLang="en-US">
                <a:sym typeface="+mn-ea"/>
              </a:rPr>
              <a:t>test.csv：测试集，只包含特征信息</a:t>
            </a:r>
            <a:endParaRPr lang="zh-CN" altLang="en-US" sz="2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Project：对Titanic数据进行数据清洗</a:t>
            </a:r>
          </a:p>
        </p:txBody>
      </p:sp>
      <p:sp>
        <p:nvSpPr>
          <p:cNvPr id="164" name="Content Placeholder 2"/>
          <p:cNvSpPr txBox="1">
            <a:spLocks noGrp="1"/>
          </p:cNvSpPr>
          <p:nvPr/>
        </p:nvSpPr>
        <p:spPr>
          <a:xfrm>
            <a:off x="423545" y="1193165"/>
            <a:ext cx="4839335" cy="44716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2200">
                <a:sym typeface="+mn-ea"/>
              </a:rPr>
              <a:t>数据集中的字段内容如下：</a:t>
            </a:r>
            <a:endParaRPr lang="zh-CN" altLang="en-US">
              <a:sym typeface="+mn-ea"/>
            </a:endParaRPr>
          </a:p>
          <a:p>
            <a:pPr marL="0" indent="0">
              <a:lnSpc>
                <a:spcPct val="170000"/>
              </a:lnSpc>
              <a:buNone/>
            </a:pPr>
            <a:endParaRPr lang="zh-CN" altLang="en-US" sz="2800"/>
          </a:p>
        </p:txBody>
      </p:sp>
      <p:graphicFrame>
        <p:nvGraphicFramePr>
          <p:cNvPr id="4" name="表格 3"/>
          <p:cNvGraphicFramePr/>
          <p:nvPr>
            <p:custDataLst>
              <p:tags r:id="rId1"/>
            </p:custDataLst>
          </p:nvPr>
        </p:nvGraphicFramePr>
        <p:xfrm>
          <a:off x="433070" y="1948815"/>
          <a:ext cx="6159500" cy="4008120"/>
        </p:xfrm>
        <a:graphic>
          <a:graphicData uri="http://schemas.openxmlformats.org/drawingml/2006/table">
            <a:tbl>
              <a:tblPr firstRow="1" bandRow="1">
                <a:tableStyleId>{5C22544A-7EE6-4342-B048-85BDC9FD1C3A}</a:tableStyleId>
              </a:tblPr>
              <a:tblGrid>
                <a:gridCol w="3079750">
                  <a:extLst>
                    <a:ext uri="{9D8B030D-6E8A-4147-A177-3AD203B41FA5}">
                      <a16:colId xmlns:a16="http://schemas.microsoft.com/office/drawing/2014/main" val="20000"/>
                    </a:ext>
                  </a:extLst>
                </a:gridCol>
                <a:gridCol w="3079750">
                  <a:extLst>
                    <a:ext uri="{9D8B030D-6E8A-4147-A177-3AD203B41FA5}">
                      <a16:colId xmlns:a16="http://schemas.microsoft.com/office/drawing/2014/main" val="20001"/>
                    </a:ext>
                  </a:extLst>
                </a:gridCol>
              </a:tblGrid>
              <a:tr h="334010">
                <a:tc>
                  <a:txBody>
                    <a:bodyPr/>
                    <a:lstStyle/>
                    <a:p>
                      <a:pPr algn="l">
                        <a:buNone/>
                      </a:pPr>
                      <a:r>
                        <a:rPr lang="zh-CN" sz="1800">
                          <a:solidFill>
                            <a:srgbClr val="000000"/>
                          </a:solidFill>
                          <a:latin typeface="Arial" panose="020B0604020202020204" pitchFamily="34" charset="0"/>
                          <a:ea typeface="微软雅黑" panose="020B0503020204020204" charset="-122"/>
                        </a:rPr>
                        <a:t>字段</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描述</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34010">
                <a:tc>
                  <a:txBody>
                    <a:bodyPr/>
                    <a:lstStyle/>
                    <a:p>
                      <a:pPr algn="l">
                        <a:buNone/>
                      </a:pPr>
                      <a:r>
                        <a:rPr lang="en-US" sz="1800">
                          <a:solidFill>
                            <a:srgbClr val="000000"/>
                          </a:solidFill>
                          <a:latin typeface="微软雅黑" panose="020B0503020204020204" charset="-122"/>
                        </a:rPr>
                        <a:t>PassengerId</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乘客编号</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34010">
                <a:tc>
                  <a:txBody>
                    <a:bodyPr/>
                    <a:lstStyle/>
                    <a:p>
                      <a:pPr algn="l">
                        <a:buNone/>
                      </a:pPr>
                      <a:r>
                        <a:rPr lang="en-US" sz="1800">
                          <a:solidFill>
                            <a:srgbClr val="000000"/>
                          </a:solidFill>
                          <a:latin typeface="微软雅黑" panose="020B0503020204020204" charset="-122"/>
                        </a:rPr>
                        <a:t>Survived</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是否幸存</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34010">
                <a:tc>
                  <a:txBody>
                    <a:bodyPr/>
                    <a:lstStyle/>
                    <a:p>
                      <a:pPr algn="l">
                        <a:buNone/>
                      </a:pPr>
                      <a:r>
                        <a:rPr lang="en-US" sz="1800">
                          <a:solidFill>
                            <a:srgbClr val="000000"/>
                          </a:solidFill>
                          <a:latin typeface="微软雅黑" panose="020B0503020204020204" charset="-122"/>
                        </a:rPr>
                        <a:t>Pclas</a:t>
                      </a:r>
                      <a:r>
                        <a:rPr lang="zh-CN" altLang="en-US" sz="1800">
                          <a:solidFill>
                            <a:srgbClr val="000000"/>
                          </a:solidFill>
                          <a:latin typeface="微软雅黑" panose="020B0503020204020204" charset="-122"/>
                          <a:ea typeface="宋体" panose="02010600030101010101" pitchFamily="2" charset="-122"/>
                        </a:rPr>
                        <a:t>，有些特征标注的英文</a:t>
                      </a: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船票等级</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34010">
                <a:tc>
                  <a:txBody>
                    <a:bodyPr/>
                    <a:lstStyle/>
                    <a:p>
                      <a:pPr algn="l">
                        <a:buNone/>
                      </a:pPr>
                      <a:r>
                        <a:rPr lang="en-US" sz="1800">
                          <a:solidFill>
                            <a:srgbClr val="000000"/>
                          </a:solidFill>
                          <a:latin typeface="微软雅黑" panose="020B0503020204020204" charset="-122"/>
                        </a:rPr>
                        <a:t>Name</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乘客姓名</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34010">
                <a:tc>
                  <a:txBody>
                    <a:bodyPr/>
                    <a:lstStyle/>
                    <a:p>
                      <a:pPr algn="l">
                        <a:buNone/>
                      </a:pPr>
                      <a:r>
                        <a:rPr lang="en-US" sz="1800">
                          <a:solidFill>
                            <a:srgbClr val="000000"/>
                          </a:solidFill>
                          <a:latin typeface="微软雅黑" panose="020B0503020204020204" charset="-122"/>
                        </a:rPr>
                        <a:t>Sex</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乘客性别</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34010">
                <a:tc>
                  <a:txBody>
                    <a:bodyPr/>
                    <a:lstStyle/>
                    <a:p>
                      <a:pPr algn="l">
                        <a:buNone/>
                      </a:pPr>
                      <a:r>
                        <a:rPr lang="en-US" sz="1800">
                          <a:solidFill>
                            <a:srgbClr val="000000"/>
                          </a:solidFill>
                          <a:latin typeface="微软雅黑" panose="020B0503020204020204" charset="-122"/>
                        </a:rPr>
                        <a:t>SibSp</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亲戚数量（兄妹、配偶数）</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334010">
                <a:tc>
                  <a:txBody>
                    <a:bodyPr/>
                    <a:lstStyle/>
                    <a:p>
                      <a:pPr algn="l">
                        <a:buNone/>
                      </a:pPr>
                      <a:r>
                        <a:rPr lang="en-US" sz="1800">
                          <a:solidFill>
                            <a:srgbClr val="000000"/>
                          </a:solidFill>
                          <a:latin typeface="微软雅黑" panose="020B0503020204020204" charset="-122"/>
                        </a:rPr>
                        <a:t>Parch</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亲戚数量（父母、子女数）</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334010">
                <a:tc>
                  <a:txBody>
                    <a:bodyPr/>
                    <a:lstStyle/>
                    <a:p>
                      <a:pPr algn="l">
                        <a:buNone/>
                      </a:pPr>
                      <a:r>
                        <a:rPr lang="en-US" sz="1800">
                          <a:solidFill>
                            <a:srgbClr val="000000"/>
                          </a:solidFill>
                          <a:latin typeface="微软雅黑" panose="020B0503020204020204" charset="-122"/>
                        </a:rPr>
                        <a:t>Ticket</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船票号码</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8"/>
                  </a:ext>
                </a:extLst>
              </a:tr>
              <a:tr h="334010">
                <a:tc>
                  <a:txBody>
                    <a:bodyPr/>
                    <a:lstStyle/>
                    <a:p>
                      <a:pPr algn="l">
                        <a:buNone/>
                      </a:pPr>
                      <a:r>
                        <a:rPr lang="en-US" sz="1800">
                          <a:solidFill>
                            <a:srgbClr val="000000"/>
                          </a:solidFill>
                          <a:latin typeface="微软雅黑" panose="020B0503020204020204" charset="-122"/>
                        </a:rPr>
                        <a:t>Fare</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船票价格</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9"/>
                  </a:ext>
                </a:extLst>
              </a:tr>
              <a:tr h="334010">
                <a:tc>
                  <a:txBody>
                    <a:bodyPr/>
                    <a:lstStyle/>
                    <a:p>
                      <a:pPr algn="l">
                        <a:buNone/>
                      </a:pPr>
                      <a:r>
                        <a:rPr lang="en-US" sz="1800">
                          <a:solidFill>
                            <a:srgbClr val="000000"/>
                          </a:solidFill>
                          <a:latin typeface="微软雅黑" panose="020B0503020204020204" charset="-122"/>
                        </a:rPr>
                        <a:t>Cabin</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船舱</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0"/>
                  </a:ext>
                </a:extLst>
              </a:tr>
              <a:tr h="334010">
                <a:tc>
                  <a:txBody>
                    <a:bodyPr/>
                    <a:lstStyle/>
                    <a:p>
                      <a:pPr algn="l">
                        <a:buNone/>
                      </a:pPr>
                      <a:r>
                        <a:rPr lang="en-US" sz="1800">
                          <a:solidFill>
                            <a:srgbClr val="000000"/>
                          </a:solidFill>
                          <a:latin typeface="微软雅黑" panose="020B0503020204020204" charset="-122"/>
                        </a:rPr>
                        <a:t>Embarked</a:t>
                      </a:r>
                      <a:endParaRPr lang="en-US" altLang="en-US" sz="1800">
                        <a:solidFill>
                          <a:srgbClr val="000000"/>
                        </a:solidFill>
                        <a:latin typeface="微软雅黑" panose="020B0503020204020204"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1800">
                          <a:solidFill>
                            <a:srgbClr val="000000"/>
                          </a:solidFill>
                          <a:latin typeface="Arial" panose="020B0604020202020204" pitchFamily="34" charset="0"/>
                          <a:ea typeface="微软雅黑" panose="020B0503020204020204" charset="-122"/>
                        </a:rPr>
                        <a:t>登陆港口</a:t>
                      </a:r>
                      <a:endParaRPr lang="zh-CN" altLang="en-US" sz="1800">
                        <a:solidFill>
                          <a:srgbClr val="000000"/>
                        </a:solidFill>
                        <a:latin typeface="Arial" panose="020B0604020202020204" pitchFamily="34" charset="0"/>
                        <a:ea typeface="微软雅黑" panose="020B050302020402020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5" name="Content Placeholder 2"/>
          <p:cNvSpPr txBox="1">
            <a:spLocks noGrp="1"/>
          </p:cNvSpPr>
          <p:nvPr/>
        </p:nvSpPr>
        <p:spPr>
          <a:xfrm>
            <a:off x="6403340" y="1193165"/>
            <a:ext cx="4839335" cy="44716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2200">
                <a:sym typeface="+mn-ea"/>
              </a:rPr>
              <a:t>我们需要对数据进行预处理：</a:t>
            </a:r>
          </a:p>
          <a:p>
            <a:pPr>
              <a:lnSpc>
                <a:spcPct val="170000"/>
              </a:lnSpc>
            </a:pPr>
            <a:r>
              <a:rPr lang="zh-CN" altLang="en-US" sz="2200">
                <a:ea typeface="宋体" panose="02010600030101010101" pitchFamily="2" charset="-122"/>
              </a:rPr>
              <a:t>数据探索</a:t>
            </a:r>
          </a:p>
          <a:p>
            <a:pPr>
              <a:lnSpc>
                <a:spcPct val="170000"/>
              </a:lnSpc>
            </a:pPr>
            <a:r>
              <a:rPr lang="zh-CN" altLang="en-US" sz="2200">
                <a:ea typeface="宋体" panose="02010600030101010101" pitchFamily="2" charset="-122"/>
              </a:rPr>
              <a:t>缺失值</a:t>
            </a:r>
          </a:p>
          <a:p>
            <a:pPr>
              <a:lnSpc>
                <a:spcPct val="170000"/>
              </a:lnSpc>
            </a:pPr>
            <a:r>
              <a:rPr lang="zh-CN" altLang="en-US" sz="2200">
                <a:ea typeface="宋体" panose="02010600030101010101" pitchFamily="2" charset="-122"/>
              </a:rPr>
              <a:t>数值为英文的情况</a:t>
            </a:r>
          </a:p>
          <a:p>
            <a:pPr>
              <a:lnSpc>
                <a:spcPct val="170000"/>
              </a:lnSpc>
            </a:pPr>
            <a:r>
              <a:rPr lang="zh-CN" altLang="en-US" sz="2200">
                <a:ea typeface="宋体" panose="02010600030101010101" pitchFamily="2" charset="-122"/>
              </a:rPr>
              <a:t>特征选择</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Project：对Titanic数据进行数据清洗</a:t>
            </a:r>
          </a:p>
        </p:txBody>
      </p:sp>
      <p:sp>
        <p:nvSpPr>
          <p:cNvPr id="164" name="Content Placeholder 2"/>
          <p:cNvSpPr txBox="1">
            <a:spLocks noGrp="1"/>
          </p:cNvSpPr>
          <p:nvPr/>
        </p:nvSpPr>
        <p:spPr>
          <a:xfrm>
            <a:off x="423545" y="1193165"/>
            <a:ext cx="4839335" cy="44716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2200">
                <a:sym typeface="+mn-ea"/>
              </a:rPr>
              <a:t>数据探索：</a:t>
            </a:r>
            <a:endParaRPr lang="zh-CN" altLang="en-US">
              <a:sym typeface="+mn-ea"/>
            </a:endParaRPr>
          </a:p>
          <a:p>
            <a:pPr marL="0" indent="0">
              <a:lnSpc>
                <a:spcPct val="170000"/>
              </a:lnSpc>
              <a:buNone/>
            </a:pPr>
            <a:r>
              <a:rPr lang="zh-CN" altLang="en-US" sz="2800"/>
              <a:t>print(train_data.info())</a:t>
            </a:r>
          </a:p>
        </p:txBody>
      </p:sp>
      <p:pic>
        <p:nvPicPr>
          <p:cNvPr id="2" name="图片 1"/>
          <p:cNvPicPr>
            <a:picLocks noChangeAspect="1"/>
          </p:cNvPicPr>
          <p:nvPr/>
        </p:nvPicPr>
        <p:blipFill>
          <a:blip r:embed="rId3"/>
          <a:stretch>
            <a:fillRect/>
          </a:stretch>
        </p:blipFill>
        <p:spPr>
          <a:xfrm>
            <a:off x="5624195" y="1457960"/>
            <a:ext cx="3105150" cy="31242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Project：对Titanic数据进行数据清洗</a:t>
            </a:r>
          </a:p>
        </p:txBody>
      </p:sp>
      <p:sp>
        <p:nvSpPr>
          <p:cNvPr id="164" name="Content Placeholder 2"/>
          <p:cNvSpPr txBox="1">
            <a:spLocks noGrp="1"/>
          </p:cNvSpPr>
          <p:nvPr/>
        </p:nvSpPr>
        <p:spPr>
          <a:xfrm>
            <a:off x="423545" y="1193165"/>
            <a:ext cx="5141595" cy="54349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2500">
                <a:sym typeface="+mn-ea"/>
              </a:rPr>
              <a:t>数据探索：</a:t>
            </a:r>
          </a:p>
          <a:p>
            <a:pPr marL="0" indent="0">
              <a:lnSpc>
                <a:spcPct val="170000"/>
              </a:lnSpc>
              <a:buNone/>
            </a:pPr>
            <a:r>
              <a:rPr lang="zh-CN" altLang="en-US" sz="2500"/>
              <a:t>print(train_data.describe())</a:t>
            </a:r>
          </a:p>
          <a:p>
            <a:pPr marL="0" indent="0">
              <a:lnSpc>
                <a:spcPct val="170000"/>
              </a:lnSpc>
              <a:buNone/>
            </a:pPr>
            <a:r>
              <a:rPr lang="zh-CN" altLang="en-US" sz="2500"/>
              <a:t>展示了数据的概要：</a:t>
            </a:r>
          </a:p>
          <a:p>
            <a:pPr marL="0" indent="0">
              <a:lnSpc>
                <a:spcPct val="170000"/>
              </a:lnSpc>
              <a:buNone/>
            </a:pPr>
            <a:r>
              <a:rPr lang="zh-CN" altLang="en-US" sz="2500"/>
              <a:t>count 数量</a:t>
            </a:r>
          </a:p>
          <a:p>
            <a:pPr marL="0" indent="0">
              <a:lnSpc>
                <a:spcPct val="170000"/>
              </a:lnSpc>
              <a:buNone/>
            </a:pPr>
            <a:r>
              <a:rPr lang="zh-CN" altLang="en-US" sz="2500"/>
              <a:t>mean 平均值</a:t>
            </a:r>
          </a:p>
          <a:p>
            <a:pPr marL="0" indent="0">
              <a:lnSpc>
                <a:spcPct val="170000"/>
              </a:lnSpc>
              <a:buNone/>
            </a:pPr>
            <a:r>
              <a:rPr lang="zh-CN" altLang="en-US" sz="2500"/>
              <a:t>std 标准差</a:t>
            </a:r>
          </a:p>
          <a:p>
            <a:pPr marL="0" indent="0">
              <a:lnSpc>
                <a:spcPct val="170000"/>
              </a:lnSpc>
              <a:buNone/>
            </a:pPr>
            <a:r>
              <a:rPr lang="zh-CN" altLang="en-US" sz="2500"/>
              <a:t>min 最小值</a:t>
            </a:r>
          </a:p>
        </p:txBody>
      </p:sp>
      <p:pic>
        <p:nvPicPr>
          <p:cNvPr id="3" name="图片 2"/>
          <p:cNvPicPr>
            <a:picLocks noChangeAspect="1"/>
          </p:cNvPicPr>
          <p:nvPr/>
        </p:nvPicPr>
        <p:blipFill>
          <a:blip r:embed="rId3"/>
          <a:stretch>
            <a:fillRect/>
          </a:stretch>
        </p:blipFill>
        <p:spPr>
          <a:xfrm>
            <a:off x="5013325" y="1713230"/>
            <a:ext cx="6410325" cy="1990725"/>
          </a:xfrm>
          <a:prstGeom prst="rect">
            <a:avLst/>
          </a:prstGeom>
        </p:spPr>
      </p:pic>
      <p:sp>
        <p:nvSpPr>
          <p:cNvPr id="4" name="文本框 3"/>
          <p:cNvSpPr txBox="1"/>
          <p:nvPr/>
        </p:nvSpPr>
        <p:spPr>
          <a:xfrm>
            <a:off x="2522220" y="3596640"/>
            <a:ext cx="3727450" cy="29140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70000"/>
              </a:lnSpc>
              <a:buNone/>
            </a:pPr>
            <a:r>
              <a:rPr lang="zh-CN" altLang="en-US" sz="2700">
                <a:sym typeface="+mn-ea"/>
              </a:rPr>
              <a:t>25% 第一四分位数 (Q1)</a:t>
            </a:r>
            <a:endParaRPr lang="zh-CN" altLang="en-US" sz="2700"/>
          </a:p>
          <a:p>
            <a:pPr marL="0" indent="0">
              <a:lnSpc>
                <a:spcPct val="170000"/>
              </a:lnSpc>
              <a:buNone/>
            </a:pPr>
            <a:r>
              <a:rPr lang="zh-CN" altLang="en-US" sz="2700">
                <a:sym typeface="+mn-ea"/>
              </a:rPr>
              <a:t>50% 中位数</a:t>
            </a:r>
            <a:endParaRPr lang="zh-CN" altLang="en-US" sz="2700"/>
          </a:p>
          <a:p>
            <a:pPr marL="0" indent="0">
              <a:lnSpc>
                <a:spcPct val="170000"/>
              </a:lnSpc>
              <a:buNone/>
            </a:pPr>
            <a:r>
              <a:rPr lang="zh-CN" altLang="en-US" sz="2700">
                <a:sym typeface="+mn-ea"/>
              </a:rPr>
              <a:t>75% 第三四分位数 (Q3)</a:t>
            </a:r>
            <a:endParaRPr lang="zh-CN" altLang="en-US" sz="2700"/>
          </a:p>
          <a:p>
            <a:pPr marL="0" indent="0">
              <a:lnSpc>
                <a:spcPct val="170000"/>
              </a:lnSpc>
              <a:buNone/>
            </a:pPr>
            <a:r>
              <a:rPr lang="zh-CN" altLang="en-US" sz="2700">
                <a:sym typeface="+mn-ea"/>
              </a:rPr>
              <a:t>max 最大值</a:t>
            </a:r>
            <a:endParaRPr kumimoji="0" lang="zh-CN" altLang="en-US" sz="27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对数据</a:t>
            </a:r>
            <a:r>
              <a:rPr lang="en-US" altLang="zh-CN">
                <a:ea typeface="宋体" panose="02010600030101010101" pitchFamily="2" charset="-122"/>
                <a:sym typeface="+mn-ea"/>
              </a:rPr>
              <a:t>Feature</a:t>
            </a:r>
            <a:r>
              <a:rPr lang="zh-CN" altLang="zh-CN">
                <a:ea typeface="宋体" panose="02010600030101010101" pitchFamily="2" charset="-122"/>
                <a:sym typeface="+mn-ea"/>
              </a:rPr>
              <a:t>进行思考</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现有数据的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是否充分？</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一个数据的走势，是由多个维度影响的。需要通过多源的数据采集，收集到尽可能多的数据维度，同时保证数据的质量 =&gt; </a:t>
            </a:r>
            <a:r>
              <a:rPr lang="zh-CN" altLang="zh-CN" sz="1800" dirty="0">
                <a:ea typeface="宋体" panose="02010600030101010101" pitchFamily="2" charset="-122"/>
                <a:sym typeface="+mn-ea"/>
              </a:rPr>
              <a:t>收集到的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越充分，得到的数据挖掘结果质量越高</a:t>
            </a:r>
          </a:p>
          <a:p>
            <a:pPr marL="0" indent="0">
              <a:lnSpc>
                <a:spcPct val="150000"/>
              </a:lnSpc>
              <a:buNone/>
            </a:pPr>
            <a:r>
              <a:rPr lang="zh-CN" altLang="zh-CN" sz="1800" dirty="0">
                <a:ea typeface="宋体" panose="02010600030101010101" pitchFamily="2" charset="-122"/>
                <a:sym typeface="+mn-ea"/>
              </a:rPr>
              <a:t>我们是否可以收集到足够数据足够多的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a:t>
            </a:r>
            <a:endParaRPr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我们身处市场之中，很难跳脱出来，站在上帝视角了解全面的信息</a:t>
            </a:r>
          </a:p>
          <a:p>
            <a:pPr>
              <a:lnSpc>
                <a:spcPct val="150000"/>
              </a:lnSpc>
            </a:pPr>
            <a:r>
              <a:rPr lang="zh-CN" altLang="zh-CN" sz="1800" dirty="0">
                <a:ea typeface="宋体" panose="02010600030101010101" pitchFamily="2" charset="-122"/>
                <a:sym typeface="+mn-ea"/>
              </a:rPr>
              <a:t>依然可以找到更多的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，没有最多，只有更多</a:t>
            </a:r>
          </a:p>
          <a:p>
            <a:pPr>
              <a:lnSpc>
                <a:spcPct val="150000"/>
              </a:lnSpc>
            </a:pPr>
            <a:r>
              <a:rPr lang="zh-CN" altLang="zh-CN" sz="1800" dirty="0">
                <a:ea typeface="宋体" panose="02010600030101010101" pitchFamily="2" charset="-122"/>
                <a:sym typeface="+mn-ea"/>
              </a:rPr>
              <a:t>当我们了解越多，越能知道真相，当然这也是有成本</a:t>
            </a:r>
          </a:p>
          <a:p>
            <a:pPr>
              <a:lnSpc>
                <a:spcPct val="150000"/>
              </a:lnSpc>
            </a:pPr>
            <a:endParaRPr lang="en-US" altLang="zh-CN" sz="18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6358255" y="2489835"/>
            <a:ext cx="5229225" cy="2276475"/>
          </a:xfrm>
          <a:prstGeom prst="rect">
            <a:avLst/>
          </a:prstGeom>
        </p:spPr>
      </p:pic>
    </p:spTree>
    <p:custDataLst>
      <p:tags r:id="rId1"/>
    </p:custData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Project：对Titanic数据进行数据清洗</a:t>
            </a:r>
          </a:p>
        </p:txBody>
      </p:sp>
      <p:sp>
        <p:nvSpPr>
          <p:cNvPr id="164" name="Content Placeholder 2"/>
          <p:cNvSpPr txBox="1">
            <a:spLocks noGrp="1"/>
          </p:cNvSpPr>
          <p:nvPr/>
        </p:nvSpPr>
        <p:spPr>
          <a:xfrm>
            <a:off x="423545" y="1193165"/>
            <a:ext cx="5676900" cy="54349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2500">
                <a:sym typeface="+mn-ea"/>
              </a:rPr>
              <a:t>数据探索：</a:t>
            </a:r>
          </a:p>
          <a:p>
            <a:pPr marL="0" indent="0">
              <a:lnSpc>
                <a:spcPct val="170000"/>
              </a:lnSpc>
              <a:buNone/>
            </a:pPr>
            <a:r>
              <a:rPr lang="zh-CN" altLang="en-US" sz="2500"/>
              <a:t>print(train_data.describe(include=['O']))</a:t>
            </a:r>
          </a:p>
          <a:p>
            <a:pPr marL="0" indent="0">
              <a:lnSpc>
                <a:spcPct val="170000"/>
              </a:lnSpc>
              <a:buNone/>
            </a:pPr>
            <a:r>
              <a:rPr lang="zh-CN" altLang="en-US" sz="2500"/>
              <a:t>查看离散数据类型的分布</a:t>
            </a:r>
          </a:p>
          <a:p>
            <a:pPr marL="0" indent="0">
              <a:lnSpc>
                <a:spcPct val="170000"/>
              </a:lnSpc>
              <a:buNone/>
            </a:pPr>
            <a:endParaRPr lang="zh-CN" altLang="en-US" sz="2500"/>
          </a:p>
        </p:txBody>
      </p:sp>
      <p:pic>
        <p:nvPicPr>
          <p:cNvPr id="5" name="图片 4"/>
          <p:cNvPicPr>
            <a:picLocks noChangeAspect="1"/>
          </p:cNvPicPr>
          <p:nvPr/>
        </p:nvPicPr>
        <p:blipFill>
          <a:blip r:embed="rId4"/>
          <a:stretch>
            <a:fillRect/>
          </a:stretch>
        </p:blipFill>
        <p:spPr>
          <a:xfrm>
            <a:off x="5884545" y="2275205"/>
            <a:ext cx="5486400" cy="885825"/>
          </a:xfrm>
          <a:prstGeom prst="rect">
            <a:avLst/>
          </a:prstGeom>
        </p:spPr>
      </p:pic>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Project：对Titanic数据进行数据清洗</a:t>
            </a:r>
          </a:p>
        </p:txBody>
      </p:sp>
      <p:sp>
        <p:nvSpPr>
          <p:cNvPr id="164" name="Content Placeholder 2"/>
          <p:cNvSpPr txBox="1">
            <a:spLocks noGrp="1"/>
          </p:cNvSpPr>
          <p:nvPr/>
        </p:nvSpPr>
        <p:spPr>
          <a:xfrm>
            <a:off x="423545" y="1193165"/>
            <a:ext cx="5676900" cy="54349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2500">
                <a:sym typeface="+mn-ea"/>
              </a:rPr>
              <a:t>数据探索：</a:t>
            </a:r>
          </a:p>
          <a:p>
            <a:pPr marL="0" indent="0">
              <a:lnSpc>
                <a:spcPct val="170000"/>
              </a:lnSpc>
              <a:buNone/>
            </a:pPr>
            <a:r>
              <a:rPr lang="en-US" altLang="zh-CN" sz="2500"/>
              <a:t># 查看前5条数据</a:t>
            </a:r>
          </a:p>
          <a:p>
            <a:pPr marL="0" indent="0">
              <a:lnSpc>
                <a:spcPct val="170000"/>
              </a:lnSpc>
              <a:buNone/>
            </a:pPr>
            <a:r>
              <a:rPr lang="zh-CN" altLang="en-US" sz="2500"/>
              <a:t>print(train_data.head())</a:t>
            </a:r>
          </a:p>
          <a:p>
            <a:pPr marL="0" indent="0">
              <a:lnSpc>
                <a:spcPct val="170000"/>
              </a:lnSpc>
              <a:buNone/>
            </a:pPr>
            <a:r>
              <a:rPr lang="en-US" altLang="zh-CN" sz="2500">
                <a:sym typeface="+mn-ea"/>
              </a:rPr>
              <a:t># 查看</a:t>
            </a:r>
            <a:r>
              <a:rPr lang="zh-CN" altLang="en-US" sz="2500">
                <a:ea typeface="宋体" panose="02010600030101010101" pitchFamily="2" charset="-122"/>
                <a:sym typeface="+mn-ea"/>
              </a:rPr>
              <a:t>后</a:t>
            </a:r>
            <a:r>
              <a:rPr lang="en-US" altLang="zh-CN" sz="2500">
                <a:sym typeface="+mn-ea"/>
              </a:rPr>
              <a:t>5条数据</a:t>
            </a:r>
            <a:endParaRPr lang="zh-CN" altLang="en-US" sz="2500"/>
          </a:p>
          <a:p>
            <a:pPr marL="0" indent="0">
              <a:lnSpc>
                <a:spcPct val="170000"/>
              </a:lnSpc>
              <a:buNone/>
            </a:pPr>
            <a:r>
              <a:rPr lang="zh-CN" altLang="en-US" sz="2500"/>
              <a:t>print(train_data.tail())</a:t>
            </a:r>
          </a:p>
          <a:p>
            <a:pPr marL="0" indent="0">
              <a:lnSpc>
                <a:spcPct val="170000"/>
              </a:lnSpc>
              <a:buNone/>
            </a:pPr>
            <a:endParaRPr lang="zh-CN" altLang="en-US" sz="2500"/>
          </a:p>
        </p:txBody>
      </p:sp>
      <p:pic>
        <p:nvPicPr>
          <p:cNvPr id="6" name="图片 5"/>
          <p:cNvPicPr>
            <a:picLocks noChangeAspect="1"/>
          </p:cNvPicPr>
          <p:nvPr/>
        </p:nvPicPr>
        <p:blipFill>
          <a:blip r:embed="rId3"/>
          <a:stretch>
            <a:fillRect/>
          </a:stretch>
        </p:blipFill>
        <p:spPr>
          <a:xfrm>
            <a:off x="6100445" y="2049145"/>
            <a:ext cx="4848225" cy="1104900"/>
          </a:xfrm>
          <a:prstGeom prst="rect">
            <a:avLst/>
          </a:prstGeom>
        </p:spPr>
      </p:pic>
      <p:pic>
        <p:nvPicPr>
          <p:cNvPr id="2" name="图片 1"/>
          <p:cNvPicPr>
            <a:picLocks noChangeAspect="1"/>
          </p:cNvPicPr>
          <p:nvPr/>
        </p:nvPicPr>
        <p:blipFill>
          <a:blip r:embed="rId4"/>
          <a:stretch>
            <a:fillRect/>
          </a:stretch>
        </p:blipFill>
        <p:spPr>
          <a:xfrm>
            <a:off x="6138545" y="3932555"/>
            <a:ext cx="4810125" cy="10953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Project：对Titanic数据进行数据清洗</a:t>
            </a:r>
          </a:p>
        </p:txBody>
      </p:sp>
      <p:sp>
        <p:nvSpPr>
          <p:cNvPr id="164" name="Content Placeholder 2"/>
          <p:cNvSpPr txBox="1">
            <a:spLocks noGrp="1"/>
          </p:cNvSpPr>
          <p:nvPr/>
        </p:nvSpPr>
        <p:spPr>
          <a:xfrm>
            <a:off x="423545" y="1193165"/>
            <a:ext cx="10525760" cy="54349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2500">
                <a:sym typeface="+mn-ea"/>
              </a:rPr>
              <a:t>缺失值处理：</a:t>
            </a:r>
          </a:p>
          <a:p>
            <a:pPr marL="0" indent="0">
              <a:lnSpc>
                <a:spcPct val="170000"/>
              </a:lnSpc>
              <a:buNone/>
            </a:pPr>
            <a:r>
              <a:rPr lang="en-US" altLang="zh-CN" sz="2500"/>
              <a:t># 使用平均年龄来填充年龄中的nan值</a:t>
            </a:r>
          </a:p>
          <a:p>
            <a:pPr marL="0" indent="0">
              <a:lnSpc>
                <a:spcPct val="170000"/>
              </a:lnSpc>
              <a:buNone/>
            </a:pPr>
            <a:r>
              <a:rPr lang="en-US" altLang="zh-CN" sz="2500"/>
              <a:t>train_data['Age'].fillna(train_data['Age'].mean(), inplace=True)</a:t>
            </a:r>
          </a:p>
          <a:p>
            <a:pPr marL="0" indent="0">
              <a:lnSpc>
                <a:spcPct val="170000"/>
              </a:lnSpc>
              <a:buNone/>
            </a:pPr>
            <a:r>
              <a:rPr lang="en-US" altLang="zh-CN" sz="2500"/>
              <a:t>test_data['Age'].fillna(test_data['Age'].mean(),inplace=True)</a:t>
            </a:r>
          </a:p>
          <a:p>
            <a:pPr marL="0" indent="0">
              <a:lnSpc>
                <a:spcPct val="170000"/>
              </a:lnSpc>
              <a:buNone/>
            </a:pPr>
            <a:r>
              <a:rPr lang="en-US" altLang="zh-CN" sz="2500"/>
              <a:t># 使用票价的均值填充票价中的nan值</a:t>
            </a:r>
          </a:p>
          <a:p>
            <a:pPr marL="0" indent="0">
              <a:lnSpc>
                <a:spcPct val="170000"/>
              </a:lnSpc>
              <a:buNone/>
            </a:pPr>
            <a:r>
              <a:rPr lang="en-US" altLang="zh-CN" sz="2500"/>
              <a:t>train_data['Fare'].fillna(train_data['Fare'].mean(), inplace=True)</a:t>
            </a:r>
          </a:p>
          <a:p>
            <a:pPr marL="0" indent="0">
              <a:lnSpc>
                <a:spcPct val="170000"/>
              </a:lnSpc>
              <a:buNone/>
            </a:pPr>
            <a:r>
              <a:rPr lang="en-US" altLang="zh-CN" sz="2500"/>
              <a:t>test_data['Fare'].fillna(test_data['Fare'].mean(),inplace=True)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Project：对Titanic数据进行数据清洗</a:t>
            </a:r>
          </a:p>
        </p:txBody>
      </p:sp>
      <p:sp>
        <p:nvSpPr>
          <p:cNvPr id="164" name="Content Placeholder 2"/>
          <p:cNvSpPr txBox="1">
            <a:spLocks noGrp="1"/>
          </p:cNvSpPr>
          <p:nvPr/>
        </p:nvSpPr>
        <p:spPr>
          <a:xfrm>
            <a:off x="423545" y="1193165"/>
            <a:ext cx="10525760" cy="54349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2500">
                <a:sym typeface="+mn-ea"/>
              </a:rPr>
              <a:t>缺失值处理：</a:t>
            </a:r>
          </a:p>
          <a:p>
            <a:pPr marL="0" indent="0">
              <a:lnSpc>
                <a:spcPct val="170000"/>
              </a:lnSpc>
              <a:buNone/>
            </a:pPr>
            <a:r>
              <a:rPr lang="en-US" altLang="zh-CN" sz="2500"/>
              <a:t>print(train_data['Embarked'].value_counts())</a:t>
            </a:r>
          </a:p>
          <a:p>
            <a:pPr marL="0" indent="0">
              <a:lnSpc>
                <a:spcPct val="170000"/>
              </a:lnSpc>
              <a:buNone/>
            </a:pPr>
            <a:r>
              <a:rPr lang="en-US" altLang="zh-CN" sz="2500"/>
              <a:t># 使用登录最多的港口来填充登录港口的nan值</a:t>
            </a:r>
          </a:p>
          <a:p>
            <a:pPr marL="0" indent="0">
              <a:lnSpc>
                <a:spcPct val="170000"/>
              </a:lnSpc>
              <a:buNone/>
            </a:pPr>
            <a:r>
              <a:rPr lang="en-US" altLang="zh-CN" sz="2500"/>
              <a:t>train_data['Embarked'].fillna('S', inplace=True)</a:t>
            </a:r>
          </a:p>
          <a:p>
            <a:pPr marL="0" indent="0">
              <a:lnSpc>
                <a:spcPct val="170000"/>
              </a:lnSpc>
              <a:buNone/>
            </a:pPr>
            <a:r>
              <a:rPr lang="en-US" altLang="zh-CN" sz="2500"/>
              <a:t>test_data['Embarked'].fillna('S',inplace=True)</a:t>
            </a:r>
          </a:p>
        </p:txBody>
      </p:sp>
      <p:pic>
        <p:nvPicPr>
          <p:cNvPr id="2" name="图片 1"/>
          <p:cNvPicPr>
            <a:picLocks noChangeAspect="1"/>
          </p:cNvPicPr>
          <p:nvPr/>
        </p:nvPicPr>
        <p:blipFill>
          <a:blip r:embed="rId3"/>
          <a:stretch>
            <a:fillRect/>
          </a:stretch>
        </p:blipFill>
        <p:spPr>
          <a:xfrm>
            <a:off x="7552690" y="2316480"/>
            <a:ext cx="2976245" cy="87122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Project：对Titanic数据进行数据清洗</a:t>
            </a:r>
          </a:p>
        </p:txBody>
      </p:sp>
      <p:sp>
        <p:nvSpPr>
          <p:cNvPr id="164" name="Content Placeholder 2"/>
          <p:cNvSpPr txBox="1">
            <a:spLocks noGrp="1"/>
          </p:cNvSpPr>
          <p:nvPr/>
        </p:nvSpPr>
        <p:spPr>
          <a:xfrm>
            <a:off x="423545" y="1193165"/>
            <a:ext cx="10525760" cy="54349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1800">
                <a:sym typeface="+mn-ea"/>
              </a:rPr>
              <a:t>特征选择：</a:t>
            </a:r>
          </a:p>
          <a:p>
            <a:pPr marL="0" indent="0">
              <a:lnSpc>
                <a:spcPct val="170000"/>
              </a:lnSpc>
              <a:buNone/>
            </a:pPr>
            <a:r>
              <a:rPr lang="en-US" altLang="zh-CN" sz="1800"/>
              <a:t># 特征选择</a:t>
            </a:r>
          </a:p>
          <a:p>
            <a:pPr marL="0" indent="0">
              <a:lnSpc>
                <a:spcPct val="170000"/>
              </a:lnSpc>
              <a:buNone/>
            </a:pPr>
            <a:r>
              <a:rPr lang="en-US" altLang="zh-CN" sz="1800"/>
              <a:t>features = ['Pclass', 'Sex', 'Age', 'SibSp', 'Parch', 'Fare', 'Embarked']</a:t>
            </a:r>
          </a:p>
          <a:p>
            <a:pPr marL="0" indent="0">
              <a:lnSpc>
                <a:spcPct val="170000"/>
              </a:lnSpc>
              <a:buNone/>
            </a:pPr>
            <a:r>
              <a:rPr lang="en-US" altLang="zh-CN" sz="1800"/>
              <a:t>train_features = train_data[features]</a:t>
            </a:r>
          </a:p>
          <a:p>
            <a:pPr marL="0" indent="0">
              <a:lnSpc>
                <a:spcPct val="170000"/>
              </a:lnSpc>
              <a:buNone/>
            </a:pPr>
            <a:r>
              <a:rPr lang="en-US" altLang="zh-CN" sz="1800"/>
              <a:t>train_labels = train_data['Survived']</a:t>
            </a:r>
          </a:p>
          <a:p>
            <a:pPr marL="0" indent="0">
              <a:lnSpc>
                <a:spcPct val="170000"/>
              </a:lnSpc>
              <a:buNone/>
            </a:pPr>
            <a:r>
              <a:rPr lang="en-US" altLang="zh-CN" sz="1800"/>
              <a:t>test_features = test_data[features]</a:t>
            </a:r>
          </a:p>
          <a:p>
            <a:pPr marL="0" indent="0">
              <a:lnSpc>
                <a:spcPct val="170000"/>
              </a:lnSpc>
              <a:buNone/>
            </a:pPr>
            <a:r>
              <a:rPr lang="en-US" altLang="zh-CN" sz="1800"/>
              <a:t>dvec=DictVectorizer(sparse=False)</a:t>
            </a:r>
          </a:p>
          <a:p>
            <a:pPr marL="0" indent="0">
              <a:lnSpc>
                <a:spcPct val="170000"/>
              </a:lnSpc>
              <a:buNone/>
            </a:pPr>
            <a:r>
              <a:rPr lang="en-US" altLang="zh-CN" sz="1800"/>
              <a:t>train_features=dvec.fit_transform(train_features.to_dict(orient='record'))</a:t>
            </a:r>
          </a:p>
          <a:p>
            <a:pPr marL="0" indent="0">
              <a:lnSpc>
                <a:spcPct val="170000"/>
              </a:lnSpc>
              <a:buNone/>
            </a:pPr>
            <a:r>
              <a:rPr lang="en-US" altLang="zh-CN" sz="1800"/>
              <a:t>print(dvec.feature_names_)</a:t>
            </a:r>
          </a:p>
        </p:txBody>
      </p:sp>
      <p:pic>
        <p:nvPicPr>
          <p:cNvPr id="3" name="图片 2"/>
          <p:cNvPicPr>
            <a:picLocks noChangeAspect="1"/>
          </p:cNvPicPr>
          <p:nvPr/>
        </p:nvPicPr>
        <p:blipFill>
          <a:blip r:embed="rId3"/>
          <a:stretch>
            <a:fillRect/>
          </a:stretch>
        </p:blipFill>
        <p:spPr>
          <a:xfrm>
            <a:off x="6997065" y="1704340"/>
            <a:ext cx="4819650" cy="2143125"/>
          </a:xfrm>
          <a:prstGeom prst="rect">
            <a:avLst/>
          </a:prstGeom>
        </p:spPr>
      </p:pic>
      <p:pic>
        <p:nvPicPr>
          <p:cNvPr id="4" name="图片 3"/>
          <p:cNvPicPr>
            <a:picLocks noChangeAspect="1"/>
          </p:cNvPicPr>
          <p:nvPr/>
        </p:nvPicPr>
        <p:blipFill>
          <a:blip r:embed="rId4"/>
          <a:stretch>
            <a:fillRect/>
          </a:stretch>
        </p:blipFill>
        <p:spPr>
          <a:xfrm>
            <a:off x="3561715" y="6051550"/>
            <a:ext cx="8496300" cy="247650"/>
          </a:xfrm>
          <a:prstGeom prst="rect">
            <a:avLst/>
          </a:prstGeom>
        </p:spPr>
      </p:pic>
      <p:sp>
        <p:nvSpPr>
          <p:cNvPr id="7" name="下箭头 6"/>
          <p:cNvSpPr/>
          <p:nvPr/>
        </p:nvSpPr>
        <p:spPr>
          <a:xfrm rot="15720000">
            <a:off x="6038850" y="309324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 name="Content Placeholder 2"/>
          <p:cNvSpPr txBox="1">
            <a:spLocks noGrp="1"/>
          </p:cNvSpPr>
          <p:nvPr/>
        </p:nvSpPr>
        <p:spPr>
          <a:xfrm>
            <a:off x="7364095" y="1145540"/>
            <a:ext cx="4140200" cy="629285"/>
          </a:xfrm>
          <a:prstGeom prst="rect">
            <a:avLst/>
          </a:prstGeom>
          <a:ln w="12700">
            <a:miter lim="400000"/>
          </a:ln>
        </p:spPr>
        <p:txBody>
          <a:bodyPr lIns="45719" rIns="45719">
            <a:normAutofit fontScale="82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200" dirty="0">
                <a:ea typeface="宋体" panose="02010600030101010101" pitchFamily="2" charset="-122"/>
              </a:rPr>
              <a:t>此时的特征值矩阵</a:t>
            </a:r>
            <a:r>
              <a:rPr lang="en-US" altLang="zh-CN" sz="2200" dirty="0">
                <a:ea typeface="宋体" panose="02010600030101010101" pitchFamily="2" charset="-122"/>
              </a:rPr>
              <a:t>train_data[features]</a:t>
            </a:r>
          </a:p>
        </p:txBody>
      </p:sp>
      <p:sp>
        <p:nvSpPr>
          <p:cNvPr id="6" name="Content Placeholder 2"/>
          <p:cNvSpPr txBox="1">
            <a:spLocks noGrp="1"/>
          </p:cNvSpPr>
          <p:nvPr/>
        </p:nvSpPr>
        <p:spPr>
          <a:xfrm>
            <a:off x="7364095" y="4868545"/>
            <a:ext cx="4461510" cy="921385"/>
          </a:xfrm>
          <a:prstGeom prst="rect">
            <a:avLst/>
          </a:prstGeom>
          <a:ln w="12700">
            <a:miter lim="400000"/>
          </a:ln>
        </p:spPr>
        <p:txBody>
          <a:bodyPr lIns="45719" rIns="45719">
            <a:normAutofit fontScale="72500"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2200" dirty="0">
                <a:ea typeface="宋体" panose="02010600030101010101" pitchFamily="2" charset="-122"/>
              </a:rPr>
              <a:t>DictVectorizer</a:t>
            </a:r>
            <a:r>
              <a:rPr lang="zh-CN" sz="2200" dirty="0">
                <a:ea typeface="宋体" panose="02010600030101010101" pitchFamily="2" charset="-122"/>
              </a:rPr>
              <a:t>将</a:t>
            </a:r>
            <a:r>
              <a:rPr sz="2200" dirty="0">
                <a:ea typeface="宋体" panose="02010600030101010101" pitchFamily="2" charset="-122"/>
              </a:rPr>
              <a:t>非数字化</a:t>
            </a:r>
            <a:r>
              <a:rPr lang="zh-CN" sz="2200" dirty="0">
                <a:ea typeface="宋体" panose="02010600030101010101" pitchFamily="2" charset="-122"/>
              </a:rPr>
              <a:t>（</a:t>
            </a:r>
            <a:r>
              <a:rPr sz="2200" dirty="0">
                <a:ea typeface="宋体" panose="02010600030101010101" pitchFamily="2" charset="-122"/>
                <a:sym typeface="+mn-ea"/>
              </a:rPr>
              <a:t>符号化</a:t>
            </a:r>
            <a:r>
              <a:rPr lang="zh-CN" sz="2200" dirty="0">
                <a:ea typeface="宋体" panose="02010600030101010101" pitchFamily="2" charset="-122"/>
                <a:sym typeface="+mn-ea"/>
              </a:rPr>
              <a:t>）</a:t>
            </a:r>
            <a:r>
              <a:rPr sz="2200" dirty="0">
                <a:ea typeface="宋体" panose="02010600030101010101" pitchFamily="2" charset="-122"/>
              </a:rPr>
              <a:t>的但具有一定结构的特征数据，转成数字0/1表示</a:t>
            </a:r>
          </a:p>
        </p:txBody>
      </p:sp>
      <p:sp>
        <p:nvSpPr>
          <p:cNvPr id="8" name="下箭头 7"/>
          <p:cNvSpPr/>
          <p:nvPr/>
        </p:nvSpPr>
        <p:spPr>
          <a:xfrm rot="15720000">
            <a:off x="6857365" y="515826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a:t>
            </a:r>
            <a:r>
              <a:rPr lang="zh-CN" altLang="zh-CN" dirty="0">
                <a:ea typeface="宋体" panose="02010600030101010101" pitchFamily="2" charset="-122"/>
                <a:sym typeface="+mn-ea"/>
              </a:rPr>
              <a:t>：</a:t>
            </a:r>
            <a:r>
              <a:rPr lang="en-US" altLang="zh-CN" dirty="0">
                <a:ea typeface="宋体" panose="02010600030101010101" pitchFamily="2" charset="-122"/>
                <a:sym typeface="+mn-ea"/>
              </a:rPr>
              <a:t>Titanic</a:t>
            </a:r>
            <a:r>
              <a:rPr lang="zh-CN" altLang="zh-CN" dirty="0">
                <a:ea typeface="宋体" panose="02010600030101010101" pitchFamily="2" charset="-122"/>
                <a:sym typeface="+mn-ea"/>
              </a:rPr>
              <a:t>乘客生存预测中的特征可解释性</a:t>
            </a:r>
            <a:endParaRPr dirty="0"/>
          </a:p>
        </p:txBody>
      </p:sp>
      <p:sp>
        <p:nvSpPr>
          <p:cNvPr id="2" name="Content Placeholder 2"/>
          <p:cNvSpPr txBox="1">
            <a:spLocks noGrp="1"/>
          </p:cNvSpPr>
          <p:nvPr/>
        </p:nvSpPr>
        <p:spPr>
          <a:xfrm>
            <a:off x="598805" y="1433195"/>
            <a:ext cx="58318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600"/>
              </a:spcBef>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 </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LR</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分类器</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00000"/>
              </a:lnSpc>
              <a:spcBef>
                <a:spcPts val="600"/>
              </a:spcBef>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clf = LogisticRegression(max_iter=100, verbose=True, random_state=33, tol=1e-4)</a:t>
            </a:r>
          </a:p>
          <a:p>
            <a:pPr marL="0" indent="0">
              <a:lnSpc>
                <a:spcPct val="100000"/>
              </a:lnSpc>
              <a:spcBef>
                <a:spcPts val="600"/>
              </a:spcBef>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clf.fit(train_features, train_labels)</a:t>
            </a:r>
          </a:p>
          <a:p>
            <a:pPr marL="0" indent="0">
              <a:lnSpc>
                <a:spcPct val="100000"/>
              </a:lnSpc>
              <a:spcBef>
                <a:spcPts val="600"/>
              </a:spcBef>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 获取特征重要性</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（更容易幸存的特征）</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00000"/>
              </a:lnSpc>
              <a:spcBef>
                <a:spcPts val="600"/>
              </a:spcBef>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feature_importance = clf.coef_[0]</a:t>
            </a:r>
          </a:p>
          <a:p>
            <a:pPr marL="0" indent="0">
              <a:lnSpc>
                <a:spcPct val="100000"/>
              </a:lnSpc>
              <a:spcBef>
                <a:spcPts val="600"/>
              </a:spcBef>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feature_importance = 100.0 * (feature_importance / feature_importance.max())</a:t>
            </a:r>
          </a:p>
          <a:p>
            <a:pPr marL="0" indent="0">
              <a:lnSpc>
                <a:spcPct val="100000"/>
              </a:lnSpc>
              <a:spcBef>
                <a:spcPts val="600"/>
              </a:spcBef>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print(feature_importance)</a:t>
            </a:r>
          </a:p>
          <a:p>
            <a:pPr marL="0" indent="0">
              <a:lnSpc>
                <a:spcPct val="100000"/>
              </a:lnSpc>
              <a:spcBef>
                <a:spcPts val="600"/>
              </a:spcBef>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show_feature_importance(dvec.feature_names_, feature_importance)</a:t>
            </a:r>
          </a:p>
          <a:p>
            <a:pPr marL="0" indent="0">
              <a:lnSpc>
                <a:spcPct val="100000"/>
              </a:lnSpc>
              <a:spcBef>
                <a:spcPts val="600"/>
              </a:spcBef>
              <a:buNone/>
            </a:pP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2"/>
          <a:stretch>
            <a:fillRect/>
          </a:stretch>
        </p:blipFill>
        <p:spPr>
          <a:xfrm>
            <a:off x="7722235" y="1362710"/>
            <a:ext cx="3629025" cy="42767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a:t>
            </a:r>
            <a:r>
              <a:rPr lang="zh-CN" altLang="zh-CN" dirty="0">
                <a:ea typeface="宋体" panose="02010600030101010101" pitchFamily="2" charset="-122"/>
                <a:sym typeface="+mn-ea"/>
              </a:rPr>
              <a:t>：</a:t>
            </a:r>
            <a:r>
              <a:rPr lang="en-US" altLang="zh-CN" dirty="0">
                <a:ea typeface="宋体" panose="02010600030101010101" pitchFamily="2" charset="-122"/>
                <a:sym typeface="+mn-ea"/>
              </a:rPr>
              <a:t>Titanic</a:t>
            </a:r>
            <a:r>
              <a:rPr lang="zh-CN" altLang="zh-CN" dirty="0">
                <a:ea typeface="宋体" panose="02010600030101010101" pitchFamily="2" charset="-122"/>
                <a:sym typeface="+mn-ea"/>
              </a:rPr>
              <a:t>乘客生存预测中的特征可解释性</a:t>
            </a:r>
            <a:endParaRPr dirty="0"/>
          </a:p>
        </p:txBody>
      </p:sp>
      <p:sp>
        <p:nvSpPr>
          <p:cNvPr id="2" name="Content Placeholder 2"/>
          <p:cNvSpPr txBox="1">
            <a:spLocks noGrp="1"/>
          </p:cNvSpPr>
          <p:nvPr/>
        </p:nvSpPr>
        <p:spPr>
          <a:xfrm>
            <a:off x="274955" y="1080770"/>
            <a:ext cx="7690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def show_feature_importance(feature_list, feature_importance):</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 设定阈值</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fi_threshold = 20</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 重要特征的下标</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important_idx = np.where(feature_importance &gt; fi_threshold)[0]</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 特征名称</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important_features = [feature_list[i] for i in important_idx]</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 重要特征</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sorted_idx = np.argsort(feature_importance[important_idx])[::-1]</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 可视化</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pos = np.arange(sorted_idx.shape[0]) + 0.5</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plt.subplot(1, 2, 2)</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plt.title('Feature Importance')</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plt.barh(pos, feature_importance[important_idx][sorted_idx[::-1]], color='r',align='center')</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plt.yticks(pos, [important_features[i] for i in sorted_idx[::-1]])</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plt.xlabel('Relative Importance')</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plt.draw()</a:t>
            </a:r>
          </a:p>
          <a:p>
            <a:pPr marL="0" indent="0">
              <a:lnSpc>
                <a:spcPct val="100000"/>
              </a:lnSpc>
              <a:spcBef>
                <a:spcPts val="600"/>
              </a:spcBef>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plt.show()</a:t>
            </a:r>
          </a:p>
        </p:txBody>
      </p:sp>
      <p:pic>
        <p:nvPicPr>
          <p:cNvPr id="3" name="图片 2"/>
          <p:cNvPicPr>
            <a:picLocks noChangeAspect="1"/>
          </p:cNvPicPr>
          <p:nvPr/>
        </p:nvPicPr>
        <p:blipFill>
          <a:blip r:embed="rId2"/>
          <a:stretch>
            <a:fillRect/>
          </a:stretch>
        </p:blipFill>
        <p:spPr>
          <a:xfrm>
            <a:off x="7722235" y="1362710"/>
            <a:ext cx="3629025" cy="42767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Action</a:t>
            </a:r>
            <a:r>
              <a:rPr lang="zh-CN" dirty="0">
                <a:ea typeface="宋体" panose="02010600030101010101" pitchFamily="2" charset="-122"/>
              </a:rPr>
              <a:t>：对Titanic乘客生存进行预测</a:t>
            </a:r>
          </a:p>
        </p:txBody>
      </p:sp>
      <p:sp>
        <p:nvSpPr>
          <p:cNvPr id="2" name="Content Placeholder 2"/>
          <p:cNvSpPr txBox="1">
            <a:spLocks noGrp="1"/>
          </p:cNvSpPr>
          <p:nvPr/>
        </p:nvSpPr>
        <p:spPr>
          <a:xfrm>
            <a:off x="969010" y="1585913"/>
            <a:ext cx="10515600" cy="4471573"/>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buNone/>
            </a:pPr>
            <a:r>
              <a:rPr lang="zh-CN" altLang="en-US" dirty="0">
                <a:latin typeface="宋体" panose="02010600030101010101" pitchFamily="2" charset="-122"/>
                <a:ea typeface="宋体" panose="02010600030101010101" pitchFamily="2" charset="-122"/>
              </a:rPr>
              <a:t>作业：</a:t>
            </a:r>
          </a:p>
          <a:p>
            <a:r>
              <a:rPr lang="zh-CN" altLang="en-US" dirty="0">
                <a:latin typeface="宋体" panose="02010600030101010101" pitchFamily="2" charset="-122"/>
                <a:ea typeface="宋体" panose="02010600030101010101" pitchFamily="2" charset="-122"/>
              </a:rPr>
              <a:t>对</a:t>
            </a:r>
            <a:r>
              <a:rPr lang="en-US" altLang="zh-CN" dirty="0">
                <a:latin typeface="宋体" panose="02010600030101010101" pitchFamily="2" charset="-122"/>
                <a:ea typeface="宋体" panose="02010600030101010101" pitchFamily="2" charset="-122"/>
              </a:rPr>
              <a:t>Titanic</a:t>
            </a:r>
            <a:r>
              <a:rPr lang="zh-CN" altLang="en-US" dirty="0">
                <a:latin typeface="宋体" panose="02010600030101010101" pitchFamily="2" charset="-122"/>
                <a:ea typeface="宋体" panose="02010600030101010101" pitchFamily="2" charset="-122"/>
              </a:rPr>
              <a:t>数据进行清洗</a:t>
            </a:r>
          </a:p>
          <a:p>
            <a:r>
              <a:rPr lang="zh-CN" altLang="en-US" dirty="0">
                <a:latin typeface="宋体" panose="02010600030101010101" pitchFamily="2" charset="-122"/>
                <a:ea typeface="宋体" panose="02010600030101010101" pitchFamily="2" charset="-122"/>
                <a:sym typeface="+mn-ea"/>
              </a:rPr>
              <a:t>特征选择</a:t>
            </a:r>
          </a:p>
          <a:p>
            <a:r>
              <a:rPr lang="zh-CN" altLang="en-US" sz="2800" dirty="0">
                <a:latin typeface="宋体" panose="02010600030101010101" pitchFamily="2" charset="-122"/>
                <a:ea typeface="宋体" panose="02010600030101010101" pitchFamily="2" charset="-122"/>
              </a:rPr>
              <a:t>模型选择（使用之前介绍过的</a:t>
            </a:r>
            <a:r>
              <a:rPr lang="en-US" altLang="zh-CN" sz="2800" dirty="0">
                <a:latin typeface="宋体" panose="02010600030101010101" pitchFamily="2" charset="-122"/>
                <a:ea typeface="宋体" panose="02010600030101010101" pitchFamily="2" charset="-122"/>
              </a:rPr>
              <a:t>10</a:t>
            </a:r>
            <a:r>
              <a:rPr lang="zh-CN" altLang="en-US" sz="2800" dirty="0">
                <a:latin typeface="宋体" panose="02010600030101010101" pitchFamily="2" charset="-122"/>
                <a:ea typeface="宋体" panose="02010600030101010101" pitchFamily="2" charset="-122"/>
              </a:rPr>
              <a:t>种的至少</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种）</a:t>
            </a:r>
          </a:p>
          <a:p>
            <a:r>
              <a:rPr lang="zh-CN" altLang="en-US" sz="2800" dirty="0">
                <a:latin typeface="宋体" panose="02010600030101010101" pitchFamily="2" charset="-122"/>
                <a:ea typeface="宋体" panose="02010600030101010101" pitchFamily="2" charset="-122"/>
              </a:rPr>
              <a:t>模型评估</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Summary</a:t>
            </a:r>
          </a:p>
        </p:txBody>
      </p:sp>
      <p:sp>
        <p:nvSpPr>
          <p:cNvPr id="131" name="Content Placeholder 2"/>
          <p:cNvSpPr txBox="1">
            <a:spLocks noGrp="1"/>
          </p:cNvSpPr>
          <p:nvPr/>
        </p:nvSpPr>
        <p:spPr>
          <a:xfrm>
            <a:off x="760094" y="1547495"/>
            <a:ext cx="60115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数据采集往往是数据分析的第一步</a:t>
            </a: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数据预处理（包括数据清洗）占数据科学家</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80%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的时间</a:t>
            </a:r>
          </a:p>
          <a:p>
            <a:pPr algn="just">
              <a:lnSpc>
                <a:spcPct val="150000"/>
              </a:lnSpc>
              <a:spcAft>
                <a:spcPts val="0"/>
              </a:spcAft>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收集有价值的数据，打造企业的数据中台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为后续的战略</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战术决策提供数据支持</a:t>
            </a: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4"/>
          <a:stretch>
            <a:fillRect/>
          </a:stretch>
        </p:blipFill>
        <p:spPr>
          <a:xfrm>
            <a:off x="938530" y="3662045"/>
            <a:ext cx="5121275" cy="3115310"/>
          </a:xfrm>
          <a:prstGeom prst="rect">
            <a:avLst/>
          </a:prstGeom>
        </p:spPr>
      </p:pic>
      <p:pic>
        <p:nvPicPr>
          <p:cNvPr id="5" name="图片 4"/>
          <p:cNvPicPr>
            <a:picLocks noChangeAspect="1"/>
          </p:cNvPicPr>
          <p:nvPr/>
        </p:nvPicPr>
        <p:blipFill>
          <a:blip r:embed="rId5"/>
          <a:stretch>
            <a:fillRect/>
          </a:stretch>
        </p:blipFill>
        <p:spPr>
          <a:xfrm>
            <a:off x="6771640" y="1361440"/>
            <a:ext cx="4839335" cy="3173730"/>
          </a:xfrm>
          <a:prstGeom prst="rect">
            <a:avLst/>
          </a:prstGeom>
        </p:spPr>
      </p:pic>
    </p:spTree>
    <p:custDataLst>
      <p:tags r:id="rId1"/>
    </p:custData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5030470"/>
          </a:xfrm>
        </p:spPr>
        <p:txBody>
          <a:bodyPr>
            <a:normAutofit/>
          </a:bodyPr>
          <a:lstStyle/>
          <a:p>
            <a:pPr marL="0" indent="0">
              <a:lnSpc>
                <a:spcPct val="170000"/>
              </a:lnSpc>
              <a:buNone/>
            </a:pPr>
            <a:r>
              <a:rPr lang="en-US" altLang="zh-CN" sz="2000" dirty="0">
                <a:ea typeface="宋体" panose="02010600030101010101" pitchFamily="2" charset="-122"/>
                <a:sym typeface="+mn-ea"/>
              </a:rPr>
              <a:t>Thinking1</a:t>
            </a:r>
            <a:r>
              <a:rPr lang="zh-CN" altLang="zh-CN" sz="2000" dirty="0">
                <a:ea typeface="宋体" panose="02010600030101010101" pitchFamily="2" charset="-122"/>
                <a:sym typeface="+mn-ea"/>
              </a:rPr>
              <a:t>：今天讲解了数据采集的方法，在你的工作场景中，是否需要收集数据，都有哪些数据需要收集？（现在是怎样收集的，是否满足你的业务需求）</a:t>
            </a:r>
          </a:p>
          <a:p>
            <a:pPr marL="0" indent="0">
              <a:lnSpc>
                <a:spcPct val="170000"/>
              </a:lnSpc>
              <a:buNone/>
            </a:pPr>
            <a:r>
              <a:rPr lang="en-US" altLang="zh-CN" dirty="0">
                <a:ea typeface="宋体" panose="02010600030101010101" pitchFamily="2" charset="-122"/>
                <a:sym typeface="+mn-ea"/>
              </a:rPr>
              <a:t>Thinking2</a:t>
            </a:r>
            <a:r>
              <a:rPr lang="zh-CN" altLang="zh-CN" dirty="0">
                <a:ea typeface="宋体" panose="02010600030101010101" pitchFamily="2" charset="-122"/>
                <a:sym typeface="+mn-ea"/>
              </a:rPr>
              <a:t>：今天讲解了数据清洗的原则，在你和数据打交道的过程中，你的数据质量如何，是否需要进行数据清洗（包括预测补全）</a:t>
            </a: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我们从哪些维度可以收集数据</a:t>
            </a:r>
            <a:r>
              <a:rPr lang="zh-CN" altLang="zh-CN" sz="1800" dirty="0">
                <a:ea typeface="宋体" panose="02010600030101010101" pitchFamily="2" charset="-122"/>
                <a:sym typeface="+mn-ea"/>
              </a:rPr>
              <a:t>？</a:t>
            </a:r>
            <a:endParaRPr sz="1800" dirty="0">
              <a:ea typeface="宋体" panose="02010600030101010101" pitchFamily="2" charset="-122"/>
              <a:sym typeface="+mn-ea"/>
            </a:endParaRPr>
          </a:p>
          <a:p>
            <a:pPr marL="0" indent="0">
              <a:lnSpc>
                <a:spcPct val="150000"/>
              </a:lnSpc>
              <a:buNone/>
            </a:pPr>
            <a:r>
              <a:rPr lang="en-US" sz="1800" dirty="0">
                <a:ea typeface="宋体" panose="02010600030101010101" pitchFamily="2" charset="-122"/>
                <a:sym typeface="+mn-ea"/>
              </a:rPr>
              <a:t>1</a:t>
            </a:r>
            <a:r>
              <a:rPr lang="zh-CN" altLang="en-US" sz="1800" dirty="0">
                <a:ea typeface="宋体" panose="02010600030101010101" pitchFamily="2" charset="-122"/>
                <a:sym typeface="+mn-ea"/>
              </a:rPr>
              <a:t>、</a:t>
            </a:r>
            <a:r>
              <a:rPr altLang="zh-CN" sz="1800" dirty="0">
                <a:ea typeface="宋体" panose="02010600030101010101" pitchFamily="2" charset="-122"/>
                <a:sym typeface="+mn-ea"/>
              </a:rPr>
              <a:t>开放数据源</a:t>
            </a:r>
          </a:p>
          <a:p>
            <a:pPr>
              <a:lnSpc>
                <a:spcPct val="150000"/>
              </a:lnSpc>
            </a:pPr>
            <a:r>
              <a:rPr altLang="zh-CN" sz="1800" dirty="0">
                <a:ea typeface="宋体" panose="02010600030101010101" pitchFamily="2" charset="-122"/>
                <a:sym typeface="+mn-ea"/>
              </a:rPr>
              <a:t>一般针对行业的数据库</a:t>
            </a:r>
            <a:r>
              <a:rPr lang="zh-CN" sz="1800" dirty="0">
                <a:ea typeface="宋体" panose="02010600030101010101" pitchFamily="2" charset="-122"/>
                <a:sym typeface="+mn-ea"/>
              </a:rPr>
              <a:t>，</a:t>
            </a:r>
            <a:r>
              <a:rPr altLang="zh-CN" sz="1800" dirty="0">
                <a:ea typeface="宋体" panose="02010600030101010101" pitchFamily="2" charset="-122"/>
                <a:sym typeface="+mn-ea"/>
              </a:rPr>
              <a:t>比如美国人口调查局开放了美国的人口信息、地区分布和教育情况数据。除了政府外，企业和高校也会开放相应的大数据</a:t>
            </a:r>
          </a:p>
          <a:p>
            <a:pPr>
              <a:lnSpc>
                <a:spcPct val="150000"/>
              </a:lnSpc>
            </a:pPr>
            <a:r>
              <a:rPr altLang="zh-CN" sz="1800" dirty="0">
                <a:ea typeface="宋体" panose="02010600030101010101" pitchFamily="2" charset="-122"/>
                <a:sym typeface="+mn-ea"/>
              </a:rPr>
              <a:t>很多研究都是基于开放数据</a:t>
            </a:r>
            <a:r>
              <a:rPr lang="zh-CN" sz="1800" dirty="0">
                <a:ea typeface="宋体" panose="02010600030101010101" pitchFamily="2" charset="-122"/>
                <a:sym typeface="+mn-ea"/>
              </a:rPr>
              <a:t>集</a:t>
            </a:r>
            <a:r>
              <a:rPr altLang="zh-CN" sz="1800" dirty="0">
                <a:ea typeface="宋体" panose="02010600030101010101" pitchFamily="2" charset="-122"/>
                <a:sym typeface="+mn-ea"/>
              </a:rPr>
              <a:t>进行的，</a:t>
            </a:r>
            <a:r>
              <a:rPr lang="zh-CN" sz="1800" dirty="0">
                <a:ea typeface="宋体" panose="02010600030101010101" pitchFamily="2" charset="-122"/>
                <a:sym typeface="+mn-ea"/>
              </a:rPr>
              <a:t>比如</a:t>
            </a:r>
            <a:r>
              <a:rPr lang="en-US" altLang="zh-CN" sz="1800" dirty="0">
                <a:ea typeface="宋体" panose="02010600030101010101" pitchFamily="2" charset="-122"/>
                <a:sym typeface="+mn-ea"/>
              </a:rPr>
              <a:t>MovieLens</a:t>
            </a:r>
            <a:r>
              <a:rPr lang="zh-CN" altLang="zh-CN" sz="1800" dirty="0">
                <a:ea typeface="宋体" panose="02010600030101010101" pitchFamily="2" charset="-122"/>
                <a:sym typeface="+mn-ea"/>
              </a:rPr>
              <a:t>，</a:t>
            </a:r>
          </a:p>
          <a:p>
            <a:pPr marL="0" indent="0">
              <a:lnSpc>
                <a:spcPct val="150000"/>
              </a:lnSpc>
              <a:buNone/>
            </a:pPr>
            <a:r>
              <a:rPr altLang="zh-CN" sz="1800" dirty="0">
                <a:ea typeface="宋体" panose="02010600030101010101" pitchFamily="2" charset="-122"/>
                <a:sym typeface="+mn-ea"/>
              </a:rPr>
              <a:t>Netflix Prize DataSet</a:t>
            </a:r>
            <a:r>
              <a:rPr lang="zh-CN" sz="1800" dirty="0">
                <a:ea typeface="宋体" panose="02010600030101010101" pitchFamily="2" charset="-122"/>
                <a:sym typeface="+mn-ea"/>
              </a:rPr>
              <a:t>，</a:t>
            </a:r>
            <a:r>
              <a:rPr altLang="zh-CN" sz="1800" dirty="0">
                <a:ea typeface="宋体" panose="02010600030101010101" pitchFamily="2" charset="-122"/>
                <a:sym typeface="+mn-ea"/>
              </a:rPr>
              <a:t>LETOR，MSLR，Yahoo Learning </a:t>
            </a:r>
            <a:r>
              <a:rPr lang="en-US" altLang="zh-CN" sz="1800" dirty="0">
                <a:ea typeface="宋体" panose="02010600030101010101" pitchFamily="2" charset="-122"/>
                <a:sym typeface="+mn-ea"/>
              </a:rPr>
              <a:t>to Rank</a:t>
            </a:r>
            <a:r>
              <a:rPr lang="zh-CN" altLang="zh-CN" sz="1800" dirty="0">
                <a:ea typeface="宋体" panose="02010600030101010101" pitchFamily="2" charset="-122"/>
                <a:sym typeface="+mn-ea"/>
              </a:rPr>
              <a:t>数据集</a:t>
            </a:r>
            <a:r>
              <a:rPr lang="zh-CN" sz="1800" dirty="0">
                <a:ea typeface="宋体" panose="02010600030101010101" pitchFamily="2" charset="-122"/>
                <a:sym typeface="+mn-ea"/>
              </a:rPr>
              <a:t>等</a:t>
            </a:r>
            <a:endParaRPr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
        <p:nvSpPr>
          <p:cNvPr id="2" name="Content Placeholder 2"/>
          <p:cNvSpPr txBox="1">
            <a:spLocks noGrp="1"/>
          </p:cNvSpPr>
          <p:nvPr/>
        </p:nvSpPr>
        <p:spPr>
          <a:xfrm>
            <a:off x="6427470" y="153035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a:t>
            </a:r>
            <a:r>
              <a:rPr altLang="zh-CN" sz="1800" dirty="0">
                <a:ea typeface="宋体" panose="02010600030101010101" pitchFamily="2" charset="-122"/>
                <a:sym typeface="+mn-ea"/>
              </a:rPr>
              <a:t>爬虫抓取</a:t>
            </a:r>
          </a:p>
          <a:p>
            <a:pPr>
              <a:lnSpc>
                <a:spcPct val="150000"/>
              </a:lnSpc>
            </a:pPr>
            <a:r>
              <a:rPr altLang="zh-CN" sz="1800" dirty="0">
                <a:ea typeface="宋体" panose="02010600030101010101" pitchFamily="2" charset="-122"/>
                <a:sym typeface="+mn-ea"/>
              </a:rPr>
              <a:t>爬虫</a:t>
            </a:r>
            <a:r>
              <a:rPr lang="zh-CN" sz="1800" dirty="0">
                <a:ea typeface="宋体" panose="02010600030101010101" pitchFamily="2" charset="-122"/>
                <a:sym typeface="+mn-ea"/>
              </a:rPr>
              <a:t>工具，可视化易操作</a:t>
            </a:r>
          </a:p>
          <a:p>
            <a:pPr>
              <a:lnSpc>
                <a:spcPct val="150000"/>
              </a:lnSpc>
            </a:pPr>
            <a:r>
              <a:rPr lang="zh-CN" sz="1800" dirty="0">
                <a:ea typeface="宋体" panose="02010600030101010101" pitchFamily="2" charset="-122"/>
                <a:sym typeface="+mn-ea"/>
              </a:rPr>
              <a:t>爬虫代码，自己编写，抓取</a:t>
            </a:r>
            <a:r>
              <a:rPr altLang="zh-CN" sz="1800" dirty="0">
                <a:ea typeface="宋体" panose="02010600030101010101" pitchFamily="2" charset="-122"/>
                <a:sym typeface="+mn-ea"/>
              </a:rPr>
              <a:t>特定网站或App</a:t>
            </a:r>
          </a:p>
          <a:p>
            <a:pPr marL="0" indent="0">
              <a:lnSpc>
                <a:spcPct val="150000"/>
              </a:lnSpc>
              <a:buNone/>
            </a:pPr>
            <a:r>
              <a:rPr lang="en-US" sz="1800" dirty="0">
                <a:ea typeface="宋体" panose="02010600030101010101" pitchFamily="2" charset="-122"/>
                <a:sym typeface="+mn-ea"/>
              </a:rPr>
              <a:t>3</a:t>
            </a:r>
            <a:r>
              <a:rPr lang="zh-CN" altLang="en-US" sz="1800" dirty="0">
                <a:ea typeface="宋体" panose="02010600030101010101" pitchFamily="2" charset="-122"/>
                <a:sym typeface="+mn-ea"/>
              </a:rPr>
              <a:t>、</a:t>
            </a:r>
            <a:r>
              <a:rPr altLang="zh-CN" sz="1800" dirty="0">
                <a:ea typeface="宋体" panose="02010600030101010101" pitchFamily="2" charset="-122"/>
                <a:sym typeface="+mn-ea"/>
              </a:rPr>
              <a:t>传感器</a:t>
            </a:r>
          </a:p>
          <a:p>
            <a:pPr marL="0" indent="0">
              <a:lnSpc>
                <a:spcPct val="150000"/>
              </a:lnSpc>
              <a:buNone/>
            </a:pPr>
            <a:r>
              <a:rPr lang="zh-CN" sz="1800" dirty="0">
                <a:ea typeface="宋体" panose="02010600030101010101" pitchFamily="2" charset="-122"/>
                <a:sym typeface="+mn-ea"/>
              </a:rPr>
              <a:t>比如无人驾驶的传感器数据，新零售的传感器数据，</a:t>
            </a:r>
            <a:r>
              <a:rPr altLang="zh-CN" sz="1800" dirty="0">
                <a:ea typeface="宋体" panose="02010600030101010101" pitchFamily="2" charset="-122"/>
                <a:sym typeface="+mn-ea"/>
              </a:rPr>
              <a:t>采集的是物理信息</a:t>
            </a:r>
            <a:r>
              <a:rPr lang="zh-CN" sz="1800" dirty="0">
                <a:ea typeface="宋体" panose="02010600030101010101" pitchFamily="2" charset="-122"/>
                <a:sym typeface="+mn-ea"/>
              </a:rPr>
              <a:t>（</a:t>
            </a:r>
            <a:r>
              <a:rPr altLang="zh-CN" sz="1800" dirty="0">
                <a:ea typeface="宋体" panose="02010600030101010101" pitchFamily="2" charset="-122"/>
                <a:sym typeface="+mn-ea"/>
              </a:rPr>
              <a:t>图像、视频、或者某个物体的速度、热度、压强等</a:t>
            </a:r>
            <a:r>
              <a:rPr lang="zh-CN" sz="1800" dirty="0">
                <a:ea typeface="宋体" panose="02010600030101010101" pitchFamily="2" charset="-122"/>
                <a:sym typeface="+mn-ea"/>
              </a:rPr>
              <a:t>）</a:t>
            </a:r>
            <a:endParaRPr altLang="zh-CN" sz="1800" dirty="0">
              <a:ea typeface="宋体" panose="02010600030101010101" pitchFamily="2" charset="-122"/>
              <a:sym typeface="+mn-ea"/>
            </a:endParaRPr>
          </a:p>
          <a:p>
            <a:pPr marL="0" indent="0">
              <a:lnSpc>
                <a:spcPct val="150000"/>
              </a:lnSpc>
              <a:buNone/>
            </a:pPr>
            <a:r>
              <a:rPr lang="en-US" sz="1800" dirty="0">
                <a:ea typeface="宋体" panose="02010600030101010101" pitchFamily="2" charset="-122"/>
                <a:sym typeface="+mn-ea"/>
              </a:rPr>
              <a:t>4</a:t>
            </a:r>
            <a:r>
              <a:rPr lang="zh-CN" altLang="en-US" sz="1800" dirty="0">
                <a:ea typeface="宋体" panose="02010600030101010101" pitchFamily="2" charset="-122"/>
                <a:sym typeface="+mn-ea"/>
              </a:rPr>
              <a:t>、</a:t>
            </a:r>
            <a:r>
              <a:rPr altLang="zh-CN" sz="1800" dirty="0">
                <a:ea typeface="宋体" panose="02010600030101010101" pitchFamily="2" charset="-122"/>
                <a:sym typeface="+mn-ea"/>
              </a:rPr>
              <a:t>日志采集</a:t>
            </a:r>
          </a:p>
          <a:p>
            <a:pPr marL="0" indent="0">
              <a:lnSpc>
                <a:spcPct val="150000"/>
              </a:lnSpc>
              <a:buNone/>
            </a:pPr>
            <a:r>
              <a:rPr lang="zh-CN" sz="1800" dirty="0">
                <a:ea typeface="宋体" panose="02010600030101010101" pitchFamily="2" charset="-122"/>
                <a:sym typeface="+mn-ea"/>
              </a:rPr>
              <a:t>用于</a:t>
            </a:r>
            <a:r>
              <a:rPr altLang="zh-CN" sz="1800" dirty="0">
                <a:ea typeface="宋体" panose="02010600030101010101" pitchFamily="2" charset="-122"/>
                <a:sym typeface="+mn-ea"/>
              </a:rPr>
              <a:t>统计用户的操作。可以在前端进行埋点，</a:t>
            </a:r>
            <a:r>
              <a:rPr lang="zh-CN" sz="1800" dirty="0">
                <a:ea typeface="宋体" panose="02010600030101010101" pitchFamily="2" charset="-122"/>
                <a:sym typeface="+mn-ea"/>
              </a:rPr>
              <a:t>或</a:t>
            </a:r>
            <a:r>
              <a:rPr altLang="zh-CN" sz="1800" dirty="0">
                <a:ea typeface="宋体" panose="02010600030101010101" pitchFamily="2" charset="-122"/>
                <a:sym typeface="+mn-ea"/>
              </a:rPr>
              <a:t>在后端进行脚本收集、统计，来分析网站的访问情况，使用瓶颈等</a:t>
            </a:r>
          </a:p>
          <a:p>
            <a:pPr>
              <a:lnSpc>
                <a:spcPct val="150000"/>
              </a:lnSpc>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Thinking&amp;Action</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384810" y="1325880"/>
            <a:ext cx="4550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Action1</a:t>
            </a:r>
            <a:r>
              <a:rPr lang="zh-CN" altLang="en-US" sz="1800" dirty="0">
                <a:ea typeface="宋体" panose="02010600030101010101" pitchFamily="2" charset="-122"/>
                <a:sym typeface="+mn-ea"/>
              </a:rPr>
              <a:t>：汽车投诉信息采集：</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数据源：</a:t>
            </a:r>
            <a:r>
              <a:rPr sz="1800" dirty="0">
                <a:ea typeface="宋体" panose="02010600030101010101" pitchFamily="2" charset="-122"/>
                <a:sym typeface="+mn-ea"/>
              </a:rPr>
              <a:t>http://www.12365auto.com/zlts/0-0-0-0-0-0_0-0-1.shtml</a:t>
            </a:r>
          </a:p>
          <a:p>
            <a:pPr>
              <a:lnSpc>
                <a:spcPct val="150000"/>
              </a:lnSpc>
            </a:pPr>
            <a:r>
              <a:rPr lang="zh-CN" altLang="zh-CN" sz="1800" dirty="0">
                <a:ea typeface="宋体" panose="02010600030101010101" pitchFamily="2" charset="-122"/>
                <a:sym typeface="+mn-ea"/>
              </a:rPr>
              <a:t>投诉编号，投诉品牌，投诉车系，投诉车型，问题简述，典型问题，投诉时间，投诉状态</a:t>
            </a:r>
          </a:p>
          <a:p>
            <a:pPr>
              <a:lnSpc>
                <a:spcPct val="150000"/>
              </a:lnSpc>
            </a:pPr>
            <a:r>
              <a:rPr lang="zh-CN" altLang="zh-CN" sz="1800" dirty="0">
                <a:ea typeface="宋体" panose="02010600030101010101" pitchFamily="2" charset="-122"/>
                <a:sym typeface="+mn-ea"/>
              </a:rPr>
              <a:t>可以采用</a:t>
            </a:r>
            <a:r>
              <a:rPr lang="en-US" altLang="zh-CN" sz="1800" dirty="0">
                <a:ea typeface="宋体" panose="02010600030101010101" pitchFamily="2" charset="-122"/>
                <a:sym typeface="+mn-ea"/>
              </a:rPr>
              <a:t>Python</a:t>
            </a:r>
            <a:r>
              <a:rPr lang="zh-CN" altLang="en-US" sz="1800" dirty="0">
                <a:ea typeface="宋体" panose="02010600030101010101" pitchFamily="2" charset="-122"/>
                <a:sym typeface="+mn-ea"/>
              </a:rPr>
              <a:t>爬虫，或者第三方可视化工具</a:t>
            </a:r>
          </a:p>
        </p:txBody>
      </p:sp>
      <p:pic>
        <p:nvPicPr>
          <p:cNvPr id="3" name="图片 2"/>
          <p:cNvPicPr>
            <a:picLocks noChangeAspect="1"/>
          </p:cNvPicPr>
          <p:nvPr/>
        </p:nvPicPr>
        <p:blipFill>
          <a:blip r:embed="rId4"/>
          <a:stretch>
            <a:fillRect/>
          </a:stretch>
        </p:blipFill>
        <p:spPr>
          <a:xfrm>
            <a:off x="5046980" y="1363980"/>
            <a:ext cx="6974205" cy="4206875"/>
          </a:xfrm>
          <a:prstGeom prst="rect">
            <a:avLst/>
          </a:prstGeom>
        </p:spPr>
      </p:pic>
    </p:spTree>
    <p:custDataLst>
      <p:tags r:id="rId1"/>
    </p:custData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数据源-1"/>
          <p:cNvPicPr>
            <a:picLocks noChangeAspect="1"/>
          </p:cNvPicPr>
          <p:nvPr/>
        </p:nvPicPr>
        <p:blipFill>
          <a:blip r:embed="rId3"/>
          <a:stretch>
            <a:fillRect/>
          </a:stretch>
        </p:blipFill>
        <p:spPr>
          <a:xfrm>
            <a:off x="2028825" y="808355"/>
            <a:ext cx="8134350" cy="6019800"/>
          </a:xfrm>
          <a:prstGeom prst="rect">
            <a:avLst/>
          </a:prstGeom>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爬虫工具-1"/>
          <p:cNvPicPr>
            <a:picLocks noChangeAspect="1"/>
          </p:cNvPicPr>
          <p:nvPr/>
        </p:nvPicPr>
        <p:blipFill>
          <a:blip r:embed="rId3"/>
          <a:stretch>
            <a:fillRect/>
          </a:stretch>
        </p:blipFill>
        <p:spPr>
          <a:xfrm>
            <a:off x="1176020" y="1200150"/>
            <a:ext cx="9839325" cy="5505450"/>
          </a:xfrm>
          <a:prstGeom prst="rect">
            <a:avLst/>
          </a:prstGeom>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爬虫工具-2"/>
          <p:cNvPicPr>
            <a:picLocks noChangeAspect="1"/>
          </p:cNvPicPr>
          <p:nvPr/>
        </p:nvPicPr>
        <p:blipFill>
          <a:blip r:embed="rId3"/>
          <a:stretch>
            <a:fillRect/>
          </a:stretch>
        </p:blipFill>
        <p:spPr>
          <a:xfrm>
            <a:off x="1952625" y="1762125"/>
            <a:ext cx="8286750" cy="3333750"/>
          </a:xfrm>
          <a:prstGeom prst="rect">
            <a:avLst/>
          </a:prstGeom>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数据清洗"/>
          <p:cNvPicPr>
            <a:picLocks noChangeAspect="1"/>
          </p:cNvPicPr>
          <p:nvPr/>
        </p:nvPicPr>
        <p:blipFill>
          <a:blip r:embed="rId3"/>
          <a:stretch>
            <a:fillRect/>
          </a:stretch>
        </p:blipFill>
        <p:spPr>
          <a:xfrm>
            <a:off x="3190875" y="1628775"/>
            <a:ext cx="5810250" cy="3600450"/>
          </a:xfrm>
          <a:prstGeom prst="rect">
            <a:avLst/>
          </a:prstGeom>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961005" y="1969770"/>
            <a:ext cx="8779510"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en-US" altLang="zh-CN" dirty="0"/>
              <a:t>Summary</a:t>
            </a:r>
            <a:endParaRPr dirty="0"/>
          </a:p>
        </p:txBody>
      </p:sp>
      <p:sp>
        <p:nvSpPr>
          <p:cNvPr id="164" name="Content Placeholder 2"/>
          <p:cNvSpPr txBox="1">
            <a:spLocks noGrp="1"/>
          </p:cNvSpPr>
          <p:nvPr>
            <p:ph type="body" idx="1"/>
          </p:nvPr>
        </p:nvSpPr>
        <p:spPr>
          <a:xfrm>
            <a:off x="769620" y="1453515"/>
            <a:ext cx="10439400" cy="4461510"/>
          </a:xfrm>
          <a:prstGeom prst="rect">
            <a:avLst/>
          </a:prstGeom>
        </p:spPr>
        <p:txBody>
          <a:bodyPr>
            <a:normAutofit fontScale="77500" lnSpcReduction="20000"/>
          </a:bodyPr>
          <a:lstStyle/>
          <a:p>
            <a:pPr fontAlgn="auto">
              <a:lnSpc>
                <a:spcPct val="150000"/>
              </a:lnSpc>
            </a:pPr>
            <a:r>
              <a:rPr lang="zh-CN" altLang="en-US" sz="2600" dirty="0"/>
              <a:t>合理使用数据采集</a:t>
            </a:r>
            <a:endParaRPr lang="zh-CN" altLang="zh-CN" sz="2600" dirty="0"/>
          </a:p>
          <a:p>
            <a:pPr fontAlgn="auto">
              <a:lnSpc>
                <a:spcPct val="150000"/>
              </a:lnSpc>
            </a:pPr>
            <a:r>
              <a:rPr altLang="zh-CN" sz="2600" dirty="0"/>
              <a:t>robots协议</a:t>
            </a:r>
            <a:r>
              <a:rPr lang="zh-CN" altLang="zh-CN" sz="2600" dirty="0"/>
              <a:t>，</a:t>
            </a:r>
            <a:r>
              <a:rPr altLang="zh-CN" sz="2600" dirty="0"/>
              <a:t>也</a:t>
            </a:r>
            <a:r>
              <a:rPr lang="zh-CN" sz="2600" dirty="0"/>
              <a:t>称</a:t>
            </a:r>
            <a:r>
              <a:rPr altLang="zh-CN" sz="2600" dirty="0"/>
              <a:t>robots.txt</a:t>
            </a:r>
            <a:r>
              <a:rPr lang="en-US" sz="2600" dirty="0"/>
              <a:t>,</a:t>
            </a:r>
            <a:r>
              <a:rPr altLang="zh-CN" sz="2600" dirty="0"/>
              <a:t>存放于网站根目录下的文本文件，告诉</a:t>
            </a:r>
            <a:r>
              <a:rPr lang="zh-CN" altLang="zh-CN" sz="2600" dirty="0"/>
              <a:t>爬虫哪些不可以抓取</a:t>
            </a:r>
          </a:p>
          <a:p>
            <a:pPr marL="0" indent="0" fontAlgn="auto">
              <a:lnSpc>
                <a:spcPct val="150000"/>
              </a:lnSpc>
              <a:buNone/>
            </a:pPr>
            <a:r>
              <a:rPr sz="2600" dirty="0"/>
              <a:t>禁止所有搜索引擎访问网站的任何部分</a:t>
            </a:r>
            <a:r>
              <a:rPr lang="zh-CN" sz="2600" dirty="0"/>
              <a:t>：</a:t>
            </a:r>
            <a:endParaRPr sz="2600" dirty="0"/>
          </a:p>
          <a:p>
            <a:pPr marL="0" indent="0" fontAlgn="auto">
              <a:lnSpc>
                <a:spcPct val="150000"/>
              </a:lnSpc>
              <a:buNone/>
            </a:pPr>
            <a:r>
              <a:rPr sz="2600" dirty="0"/>
              <a:t>User-agent: *</a:t>
            </a:r>
          </a:p>
          <a:p>
            <a:pPr marL="0" indent="0" fontAlgn="auto">
              <a:lnSpc>
                <a:spcPct val="150000"/>
              </a:lnSpc>
              <a:buNone/>
            </a:pPr>
            <a:r>
              <a:rPr sz="2600" dirty="0"/>
              <a:t>Disallow: /</a:t>
            </a:r>
          </a:p>
          <a:p>
            <a:pPr marL="0" indent="0" fontAlgn="auto">
              <a:lnSpc>
                <a:spcPct val="150000"/>
              </a:lnSpc>
              <a:buNone/>
            </a:pPr>
            <a:r>
              <a:rPr lang="zh-CN" sz="2600" dirty="0"/>
              <a:t>禁止百度的机器人访问网站所有目录</a:t>
            </a:r>
          </a:p>
          <a:p>
            <a:pPr marL="0" indent="0" fontAlgn="auto">
              <a:lnSpc>
                <a:spcPct val="150000"/>
              </a:lnSpc>
              <a:buNone/>
            </a:pPr>
            <a:r>
              <a:rPr sz="2600" dirty="0"/>
              <a:t>User-agent: Baiduspider</a:t>
            </a:r>
          </a:p>
          <a:p>
            <a:pPr marL="0" indent="0" fontAlgn="auto">
              <a:lnSpc>
                <a:spcPct val="150000"/>
              </a:lnSpc>
              <a:buNone/>
            </a:pPr>
            <a:r>
              <a:rPr sz="2600" dirty="0"/>
              <a:t>Disallow: /</a:t>
            </a:r>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285,&quot;width&quot;:14880}"/>
</p:tagLst>
</file>

<file path=ppt/tags/tag2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061,&quot;width&quot;:10465}"/>
</p:tagLst>
</file>

<file path=ppt/tags/tag4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9.xml><?xml version="1.0" encoding="utf-8"?>
<p:tagLst xmlns:a="http://schemas.openxmlformats.org/drawingml/2006/main" xmlns:r="http://schemas.openxmlformats.org/officeDocument/2006/relationships" xmlns:p="http://schemas.openxmlformats.org/presentationml/2006/main">
  <p:tag name="KSO_WM_UNIT_TABLE_BEAUTIFY" val="smartTable{f66d962a-8718-4408-a5a9-998bc9a9a949}"/>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0.xml><?xml version="1.0" encoding="utf-8"?>
<p:tagLst xmlns:a="http://schemas.openxmlformats.org/drawingml/2006/main" xmlns:r="http://schemas.openxmlformats.org/officeDocument/2006/relationships" xmlns:p="http://schemas.openxmlformats.org/presentationml/2006/main">
  <p:tag name="KSO_WM_UNIT_TABLE_BEAUTIFY" val="smartTable{1b0a9bb3-d76b-494f-bdd9-211e45cf894a}"/>
</p:tagLst>
</file>

<file path=ppt/tags/tag5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5.xml><?xml version="1.0" encoding="utf-8"?>
<p:tagLst xmlns:a="http://schemas.openxmlformats.org/drawingml/2006/main" xmlns:r="http://schemas.openxmlformats.org/officeDocument/2006/relationships" xmlns:p="http://schemas.openxmlformats.org/presentationml/2006/main">
  <p:tag name="KSO_WM_UNIT_TABLE_BEAUTIFY" val="smartTable{1b0a9bb3-d76b-494f-bdd9-211e45cf894a}"/>
</p:tagLst>
</file>

<file path=ppt/tags/tag56.xml><?xml version="1.0" encoding="utf-8"?>
<p:tagLst xmlns:a="http://schemas.openxmlformats.org/drawingml/2006/main" xmlns:r="http://schemas.openxmlformats.org/officeDocument/2006/relationships" xmlns:p="http://schemas.openxmlformats.org/presentationml/2006/main">
  <p:tag name="KSO_WM_UNIT_TABLE_BEAUTIFY" val="smartTable{0b61710a-fd2b-4087-abe0-068bce2ead19}"/>
</p:tagLst>
</file>

<file path=ppt/tags/tag57.xml><?xml version="1.0" encoding="utf-8"?>
<p:tagLst xmlns:a="http://schemas.openxmlformats.org/drawingml/2006/main" xmlns:r="http://schemas.openxmlformats.org/officeDocument/2006/relationships" xmlns:p="http://schemas.openxmlformats.org/presentationml/2006/main">
  <p:tag name="KSO_WM_UNIT_TABLE_BEAUTIFY" val="smartTable{0b61710a-fd2b-4087-abe0-068bce2ead19}"/>
</p:tagLst>
</file>

<file path=ppt/tags/tag58.xml><?xml version="1.0" encoding="utf-8"?>
<p:tagLst xmlns:a="http://schemas.openxmlformats.org/drawingml/2006/main" xmlns:r="http://schemas.openxmlformats.org/officeDocument/2006/relationships" xmlns:p="http://schemas.openxmlformats.org/presentationml/2006/main">
  <p:tag name="KSO_WM_UNIT_TABLE_BEAUTIFY" val="smartTable{14500893-69fc-49ca-b2e1-d179a9ca5cac}"/>
</p:tagLst>
</file>

<file path=ppt/tags/tag59.xml><?xml version="1.0" encoding="utf-8"?>
<p:tagLst xmlns:a="http://schemas.openxmlformats.org/drawingml/2006/main" xmlns:r="http://schemas.openxmlformats.org/officeDocument/2006/relationships" xmlns:p="http://schemas.openxmlformats.org/presentationml/2006/main">
  <p:tag name="KSO_WM_UNIT_TABLE_BEAUTIFY" val="smartTable{c09d859d-3dbf-469c-9395-50d91edbcada}"/>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582ee176-ea32-4a5d-b2f1-f1cf922cd74c}"/>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122e7854-53b9-45c7-9b07-8c3869b89b24}"/>
</p:tagLst>
</file>

<file path=ppt/tags/tag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主题5">
  <a:themeElements>
    <a:clrScheme name="自定义 39">
      <a:dk1>
        <a:srgbClr val="000000"/>
      </a:dk1>
      <a:lt1>
        <a:srgbClr val="FFFFFF"/>
      </a:lt1>
      <a:dk2>
        <a:srgbClr val="778495"/>
      </a:dk2>
      <a:lt2>
        <a:srgbClr val="F0F0F0"/>
      </a:lt2>
      <a:accent1>
        <a:srgbClr val="2FACB2"/>
      </a:accent1>
      <a:accent2>
        <a:srgbClr val="7B868A"/>
      </a:accent2>
      <a:accent3>
        <a:srgbClr val="77D6DB"/>
      </a:accent3>
      <a:accent4>
        <a:srgbClr val="84B571"/>
      </a:accent4>
      <a:accent5>
        <a:srgbClr val="78989F"/>
      </a:accent5>
      <a:accent6>
        <a:srgbClr val="6F81B0"/>
      </a:accent6>
      <a:hlink>
        <a:srgbClr val="2993A0"/>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555</TotalTime>
  <Words>7842</Words>
  <Application>Microsoft Office PowerPoint</Application>
  <PresentationFormat>宽屏</PresentationFormat>
  <Paragraphs>1175</Paragraphs>
  <Slides>96</Slides>
  <Notes>79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96</vt:i4>
      </vt:variant>
    </vt:vector>
  </HeadingPairs>
  <TitlesOfParts>
    <vt:vector size="103" baseType="lpstr">
      <vt:lpstr>PingFang SC</vt:lpstr>
      <vt:lpstr>宋体</vt:lpstr>
      <vt:lpstr>微软雅黑</vt:lpstr>
      <vt:lpstr>Arial</vt:lpstr>
      <vt:lpstr>Calibri</vt:lpstr>
      <vt:lpstr>Calibri Light</vt:lpstr>
      <vt:lpstr>主题5</vt:lpstr>
      <vt:lpstr> 汽车评论抓取与数据清洗 </vt:lpstr>
      <vt:lpstr>优秀作业</vt:lpstr>
      <vt:lpstr>学习方法</vt:lpstr>
      <vt:lpstr>&gt;&gt;   今天的学习目标</vt:lpstr>
      <vt:lpstr>PowerPoint 演示文稿</vt:lpstr>
      <vt:lpstr>对数据Feature进行思考</vt:lpstr>
      <vt:lpstr>对数据Feature进行思考</vt:lpstr>
      <vt:lpstr>对数据Feature进行思考</vt:lpstr>
      <vt:lpstr>数据源都有哪些维度</vt:lpstr>
      <vt:lpstr>数据源都有哪些维度</vt:lpstr>
      <vt:lpstr>数据源（nCoV）</vt:lpstr>
      <vt:lpstr>数据源（nCoV）</vt:lpstr>
      <vt:lpstr>数据源都有哪些维度</vt:lpstr>
      <vt:lpstr>数据源都有哪些维度</vt:lpstr>
      <vt:lpstr>数据源都有哪些维度</vt:lpstr>
      <vt:lpstr>数据源都有哪些维度</vt:lpstr>
      <vt:lpstr>数据源都有哪些维度</vt:lpstr>
      <vt:lpstr>数据源都有哪些维度</vt:lpstr>
      <vt:lpstr>数据源都有哪些维度</vt:lpstr>
      <vt:lpstr>通过埋点进行数据驱动</vt:lpstr>
      <vt:lpstr>数据源都有哪些维度</vt:lpstr>
      <vt:lpstr>数据源都有哪些维度</vt:lpstr>
      <vt:lpstr>Project A：汽车评论抓取（京东）</vt:lpstr>
      <vt:lpstr>Project B：采集汽车投诉信息</vt:lpstr>
      <vt:lpstr>Project C：采集微博上关于Viloran 威然的口碑</vt:lpstr>
      <vt:lpstr>Project A：汽车评论抓取（京东）</vt:lpstr>
      <vt:lpstr>Project A：汽车评论抓取（京东）</vt:lpstr>
      <vt:lpstr>Project B：采集汽车投诉信息</vt:lpstr>
      <vt:lpstr>八爪鱼工具</vt:lpstr>
      <vt:lpstr>八爪鱼工具</vt:lpstr>
      <vt:lpstr>Project B：采集汽车投诉信息</vt:lpstr>
      <vt:lpstr>Project B：采集汽车投诉信息</vt:lpstr>
      <vt:lpstr>Project B：采集汽车投诉信息</vt:lpstr>
      <vt:lpstr>Project B：采集汽车投诉信息</vt:lpstr>
      <vt:lpstr>Project B：采集汽车投诉信息</vt:lpstr>
      <vt:lpstr>Project B：采集汽车投诉信息</vt:lpstr>
      <vt:lpstr>Project B：采集汽车投诉信息</vt:lpstr>
      <vt:lpstr>Python爬虫</vt:lpstr>
      <vt:lpstr>BeautifulSoup使用</vt:lpstr>
      <vt:lpstr>BeautifulSoup使用</vt:lpstr>
      <vt:lpstr>BeautifulSoup使用</vt:lpstr>
      <vt:lpstr>Project A：汽车投诉采集</vt:lpstr>
      <vt:lpstr>Project A：汽车投诉采集</vt:lpstr>
      <vt:lpstr>Project A：汽车投诉采集</vt:lpstr>
      <vt:lpstr>Selenium使用</vt:lpstr>
      <vt:lpstr>Project C：自动登录Github</vt:lpstr>
      <vt:lpstr>Project D：盖世汽车销售数据采集</vt:lpstr>
      <vt:lpstr>自动化运营</vt:lpstr>
      <vt:lpstr>自动化运营</vt:lpstr>
      <vt:lpstr>Summary</vt:lpstr>
      <vt:lpstr>PowerPoint 演示文稿</vt:lpstr>
      <vt:lpstr>机器学习的模型</vt:lpstr>
      <vt:lpstr>机器学习工具</vt:lpstr>
      <vt:lpstr>机器学习算法工具包</vt:lpstr>
      <vt:lpstr>例子：使用LogisticRegression对MNIST手写数字进行识别</vt:lpstr>
      <vt:lpstr>例子：使用LogisticRegression对MNIST手写数字进行识别</vt:lpstr>
      <vt:lpstr>小结</vt:lpstr>
      <vt:lpstr>MNIST的10种解法</vt:lpstr>
      <vt:lpstr>pip install加速</vt:lpstr>
      <vt:lpstr>TPOT：基于Python的AutoML工具</vt:lpstr>
      <vt:lpstr>TPOT：基于Python的AutoML工具</vt:lpstr>
      <vt:lpstr>TPOT：一个简单的实例（iris数据集）</vt:lpstr>
      <vt:lpstr>TPOT：使用TPOT完成mnist训练模型</vt:lpstr>
      <vt:lpstr>MNIST的10种解法</vt:lpstr>
      <vt:lpstr>数据分析师80%的时间都花在数据清洗上</vt:lpstr>
      <vt:lpstr>数据分析师80%的时间都花在数据清洗上</vt:lpstr>
      <vt:lpstr>数据质量的准则</vt:lpstr>
      <vt:lpstr>Python中如何进行数据清洗</vt:lpstr>
      <vt:lpstr>Python中如何进行数据清洗</vt:lpstr>
      <vt:lpstr>Python中如何进行数据清洗</vt:lpstr>
      <vt:lpstr>Python中如何进行数据清洗</vt:lpstr>
      <vt:lpstr>Python中如何进行数据清洗</vt:lpstr>
      <vt:lpstr>Python中如何进行数据清洗</vt:lpstr>
      <vt:lpstr>Python中如何进行数据清洗</vt:lpstr>
      <vt:lpstr>Project：对汽车投诉数据进行清洗</vt:lpstr>
      <vt:lpstr>Project：对Titanic数据进行数据清洗</vt:lpstr>
      <vt:lpstr>Project：对Titanic数据进行数据清洗</vt:lpstr>
      <vt:lpstr>Project：对Titanic数据进行数据清洗</vt:lpstr>
      <vt:lpstr>Project：对Titanic数据进行数据清洗</vt:lpstr>
      <vt:lpstr>Project：对Titanic数据进行数据清洗</vt:lpstr>
      <vt:lpstr>Project：对Titanic数据进行数据清洗</vt:lpstr>
      <vt:lpstr>Project：对Titanic数据进行数据清洗</vt:lpstr>
      <vt:lpstr>Project：对Titanic数据进行数据清洗</vt:lpstr>
      <vt:lpstr>Project：对Titanic数据进行数据清洗</vt:lpstr>
      <vt:lpstr>Project：Titanic乘客生存预测中的特征可解释性</vt:lpstr>
      <vt:lpstr>Project：Titanic乘客生存预测中的特征可解释性</vt:lpstr>
      <vt:lpstr>Action：对Titanic乘客生存进行预测</vt:lpstr>
      <vt:lpstr>Summary</vt:lpstr>
      <vt:lpstr>Thinking&amp;Action</vt:lpstr>
      <vt:lpstr>Thinking&amp;Action</vt:lpstr>
      <vt:lpstr>Summary</vt:lpstr>
      <vt:lpstr>Summary</vt:lpstr>
      <vt:lpstr>Summary</vt:lpstr>
      <vt:lpstr>Summary</vt:lpstr>
      <vt:lpstr>Thank You Using data to solve problems</vt:lpstr>
      <vt:lpstr>Summary</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Chen Yang</cp:lastModifiedBy>
  <cp:revision>274</cp:revision>
  <cp:lastPrinted>2019-08-30T06:35:00Z</cp:lastPrinted>
  <dcterms:created xsi:type="dcterms:W3CDTF">2019-08-30T06:35:00Z</dcterms:created>
  <dcterms:modified xsi:type="dcterms:W3CDTF">2021-02-03T00:55:32Z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2018-09-05T07:32:19.2711686Z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2052-11.1.0.9740</vt:lpwstr>
  </property>
</Properties>
</file>